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872" r:id="rId1"/>
  </p:sldMasterIdLst>
  <p:notesMasterIdLst>
    <p:notesMasterId r:id="rId61"/>
  </p:notesMasterIdLst>
  <p:sldIdLst>
    <p:sldId id="256" r:id="rId2"/>
    <p:sldId id="257" r:id="rId3"/>
    <p:sldId id="286" r:id="rId4"/>
    <p:sldId id="258" r:id="rId5"/>
    <p:sldId id="259" r:id="rId6"/>
    <p:sldId id="288" r:id="rId7"/>
    <p:sldId id="289" r:id="rId8"/>
    <p:sldId id="290" r:id="rId9"/>
    <p:sldId id="291" r:id="rId10"/>
    <p:sldId id="292" r:id="rId11"/>
    <p:sldId id="298" r:id="rId12"/>
    <p:sldId id="318" r:id="rId13"/>
    <p:sldId id="319" r:id="rId14"/>
    <p:sldId id="320" r:id="rId15"/>
    <p:sldId id="335" r:id="rId16"/>
    <p:sldId id="336" r:id="rId17"/>
    <p:sldId id="334" r:id="rId18"/>
    <p:sldId id="337" r:id="rId19"/>
    <p:sldId id="338" r:id="rId20"/>
    <p:sldId id="339" r:id="rId21"/>
    <p:sldId id="340" r:id="rId22"/>
    <p:sldId id="341" r:id="rId23"/>
    <p:sldId id="342" r:id="rId24"/>
    <p:sldId id="343" r:id="rId25"/>
    <p:sldId id="344" r:id="rId26"/>
    <p:sldId id="345" r:id="rId27"/>
    <p:sldId id="346" r:id="rId28"/>
    <p:sldId id="347" r:id="rId29"/>
    <p:sldId id="348" r:id="rId30"/>
    <p:sldId id="349" r:id="rId31"/>
    <p:sldId id="350" r:id="rId32"/>
    <p:sldId id="351" r:id="rId33"/>
    <p:sldId id="352" r:id="rId34"/>
    <p:sldId id="353" r:id="rId35"/>
    <p:sldId id="354" r:id="rId36"/>
    <p:sldId id="355" r:id="rId37"/>
    <p:sldId id="356" r:id="rId38"/>
    <p:sldId id="357" r:id="rId39"/>
    <p:sldId id="358" r:id="rId40"/>
    <p:sldId id="359" r:id="rId41"/>
    <p:sldId id="360" r:id="rId42"/>
    <p:sldId id="361" r:id="rId43"/>
    <p:sldId id="362" r:id="rId44"/>
    <p:sldId id="363" r:id="rId45"/>
    <p:sldId id="296" r:id="rId46"/>
    <p:sldId id="293" r:id="rId47"/>
    <p:sldId id="321" r:id="rId48"/>
    <p:sldId id="322" r:id="rId49"/>
    <p:sldId id="323" r:id="rId50"/>
    <p:sldId id="324" r:id="rId51"/>
    <p:sldId id="325" r:id="rId52"/>
    <p:sldId id="326" r:id="rId53"/>
    <p:sldId id="327" r:id="rId54"/>
    <p:sldId id="329" r:id="rId55"/>
    <p:sldId id="297" r:id="rId56"/>
    <p:sldId id="315" r:id="rId57"/>
    <p:sldId id="316" r:id="rId58"/>
    <p:sldId id="317" r:id="rId59"/>
    <p:sldId id="285" r:id="rId60"/>
  </p:sldIdLst>
  <p:sldSz cx="18288000" cy="10287000"/>
  <p:notesSz cx="18288000" cy="10287000"/>
  <p:embeddedFontLst>
    <p:embeddedFont>
      <p:font typeface="Calibri" panose="020F0502020204030204" pitchFamily="34" charset="0"/>
      <p:regular r:id="rId62"/>
      <p:bold r:id="rId63"/>
      <p:italic r:id="rId64"/>
      <p:boldItalic r:id="rId65"/>
    </p:embeddedFont>
    <p:embeddedFont>
      <p:font typeface="Trebuchet MS" panose="020B0603020202020204" pitchFamily="34" charset="0"/>
      <p:regular r:id="rId66"/>
      <p:bold r:id="rId67"/>
      <p:italic r:id="rId68"/>
      <p:boldItalic r:id="rId69"/>
    </p:embeddedFont>
    <p:embeddedFont>
      <p:font typeface="Tw Cen MT" panose="020B0602020104020603" pitchFamily="34" charset="0"/>
      <p:regular r:id="rId70"/>
      <p:bold r:id="rId71"/>
      <p:italic r:id="rId72"/>
      <p:boldItalic r:id="rId7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900"/>
    <a:srgbClr val="008000"/>
    <a:srgbClr val="507D2F"/>
    <a:srgbClr val="6DB33F"/>
    <a:srgbClr val="ECE19C"/>
    <a:srgbClr val="65AC06"/>
    <a:srgbClr val="DDE7A1"/>
    <a:srgbClr val="DFC9A9"/>
    <a:srgbClr val="6DCCD1"/>
    <a:srgbClr val="68B4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4" d="100"/>
          <a:sy n="54" d="100"/>
        </p:scale>
        <p:origin x="754" y="72"/>
      </p:cViewPr>
      <p:guideLst>
        <p:guide orient="horz" pos="288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2.fntdata"/><Relationship Id="rId68" Type="http://schemas.openxmlformats.org/officeDocument/2006/relationships/font" Target="fonts/font7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5.fntdata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3.fntdata"/><Relationship Id="rId69" Type="http://schemas.openxmlformats.org/officeDocument/2006/relationships/font" Target="fonts/font8.fntdata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6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1.fntdata"/><Relationship Id="rId70" Type="http://schemas.openxmlformats.org/officeDocument/2006/relationships/font" Target="fonts/font9.fntdata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4.fntdata"/><Relationship Id="rId73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font" Target="fonts/font10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7924800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10358438" y="0"/>
            <a:ext cx="7924800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057900" y="1285875"/>
            <a:ext cx="6172200" cy="3471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9771063"/>
            <a:ext cx="7924800" cy="515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10358438" y="9771063"/>
            <a:ext cx="7924800" cy="515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:notes"/>
          <p:cNvSpPr txBox="1">
            <a:spLocks noGrp="1"/>
          </p:cNvSpPr>
          <p:nvPr>
            <p:ph type="body" idx="1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057900" y="1285875"/>
            <a:ext cx="6172200" cy="3471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:notes"/>
          <p:cNvSpPr txBox="1">
            <a:spLocks noGrp="1"/>
          </p:cNvSpPr>
          <p:nvPr>
            <p:ph type="body" idx="1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057900" y="1285875"/>
            <a:ext cx="6172200" cy="3471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966291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:notes"/>
          <p:cNvSpPr txBox="1">
            <a:spLocks noGrp="1"/>
          </p:cNvSpPr>
          <p:nvPr>
            <p:ph type="body" idx="1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057900" y="1285875"/>
            <a:ext cx="6172200" cy="3471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528048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:notes"/>
          <p:cNvSpPr txBox="1">
            <a:spLocks noGrp="1"/>
          </p:cNvSpPr>
          <p:nvPr>
            <p:ph type="body" idx="1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057900" y="1285875"/>
            <a:ext cx="6172200" cy="3471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971558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:notes"/>
          <p:cNvSpPr txBox="1">
            <a:spLocks noGrp="1"/>
          </p:cNvSpPr>
          <p:nvPr>
            <p:ph type="body" idx="1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057900" y="1285875"/>
            <a:ext cx="6172200" cy="3471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337289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:notes"/>
          <p:cNvSpPr txBox="1">
            <a:spLocks noGrp="1"/>
          </p:cNvSpPr>
          <p:nvPr>
            <p:ph type="body" idx="1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057900" y="1285875"/>
            <a:ext cx="6172200" cy="3471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369480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:notes"/>
          <p:cNvSpPr txBox="1">
            <a:spLocks noGrp="1"/>
          </p:cNvSpPr>
          <p:nvPr>
            <p:ph type="body" idx="1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057900" y="1285875"/>
            <a:ext cx="6172200" cy="3471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943617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:notes"/>
          <p:cNvSpPr txBox="1">
            <a:spLocks noGrp="1"/>
          </p:cNvSpPr>
          <p:nvPr>
            <p:ph type="body" idx="1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057900" y="1285875"/>
            <a:ext cx="6172200" cy="3471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606575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:notes"/>
          <p:cNvSpPr txBox="1">
            <a:spLocks noGrp="1"/>
          </p:cNvSpPr>
          <p:nvPr>
            <p:ph type="body" idx="1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057900" y="1285875"/>
            <a:ext cx="6172200" cy="3471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7928535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:notes"/>
          <p:cNvSpPr txBox="1">
            <a:spLocks noGrp="1"/>
          </p:cNvSpPr>
          <p:nvPr>
            <p:ph type="body" idx="1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057900" y="1285875"/>
            <a:ext cx="6172200" cy="3471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1352827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:notes"/>
          <p:cNvSpPr txBox="1">
            <a:spLocks noGrp="1"/>
          </p:cNvSpPr>
          <p:nvPr>
            <p:ph type="body" idx="1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057900" y="1285875"/>
            <a:ext cx="6172200" cy="3471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114491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:notes"/>
          <p:cNvSpPr txBox="1">
            <a:spLocks noGrp="1"/>
          </p:cNvSpPr>
          <p:nvPr>
            <p:ph type="body" idx="1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057900" y="1285875"/>
            <a:ext cx="6172200" cy="3471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:notes"/>
          <p:cNvSpPr txBox="1">
            <a:spLocks noGrp="1"/>
          </p:cNvSpPr>
          <p:nvPr>
            <p:ph type="body" idx="1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057900" y="1285875"/>
            <a:ext cx="6172200" cy="3471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6343441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:notes"/>
          <p:cNvSpPr txBox="1">
            <a:spLocks noGrp="1"/>
          </p:cNvSpPr>
          <p:nvPr>
            <p:ph type="body" idx="1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057900" y="1285875"/>
            <a:ext cx="6172200" cy="3471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1103653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:notes"/>
          <p:cNvSpPr txBox="1">
            <a:spLocks noGrp="1"/>
          </p:cNvSpPr>
          <p:nvPr>
            <p:ph type="body" idx="1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0" name="Google Shape;17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057900" y="1285875"/>
            <a:ext cx="6172200" cy="3471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2472391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:notes"/>
          <p:cNvSpPr txBox="1">
            <a:spLocks noGrp="1"/>
          </p:cNvSpPr>
          <p:nvPr>
            <p:ph type="body" idx="1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0" name="Google Shape;17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057900" y="1285875"/>
            <a:ext cx="6172200" cy="3471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4078336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:notes"/>
          <p:cNvSpPr txBox="1">
            <a:spLocks noGrp="1"/>
          </p:cNvSpPr>
          <p:nvPr>
            <p:ph type="body" idx="1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0" name="Google Shape;17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057900" y="1285875"/>
            <a:ext cx="6172200" cy="3471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2087877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:notes"/>
          <p:cNvSpPr txBox="1">
            <a:spLocks noGrp="1"/>
          </p:cNvSpPr>
          <p:nvPr>
            <p:ph type="body" idx="1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0" name="Google Shape;17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057900" y="1285875"/>
            <a:ext cx="6172200" cy="3471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7364962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:notes"/>
          <p:cNvSpPr txBox="1">
            <a:spLocks noGrp="1"/>
          </p:cNvSpPr>
          <p:nvPr>
            <p:ph type="body" idx="1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0" name="Google Shape;17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057900" y="1285875"/>
            <a:ext cx="6172200" cy="3471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5347831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:notes"/>
          <p:cNvSpPr txBox="1">
            <a:spLocks noGrp="1"/>
          </p:cNvSpPr>
          <p:nvPr>
            <p:ph type="body" idx="1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0" name="Google Shape;17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057900" y="1285875"/>
            <a:ext cx="6172200" cy="3471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8676631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:notes"/>
          <p:cNvSpPr txBox="1">
            <a:spLocks noGrp="1"/>
          </p:cNvSpPr>
          <p:nvPr>
            <p:ph type="body" idx="1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0" name="Google Shape;17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057900" y="1285875"/>
            <a:ext cx="6172200" cy="3471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9313283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:notes"/>
          <p:cNvSpPr txBox="1">
            <a:spLocks noGrp="1"/>
          </p:cNvSpPr>
          <p:nvPr>
            <p:ph type="body" idx="1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0" name="Google Shape;17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057900" y="1285875"/>
            <a:ext cx="6172200" cy="3471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087531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:notes"/>
          <p:cNvSpPr txBox="1">
            <a:spLocks noGrp="1"/>
          </p:cNvSpPr>
          <p:nvPr>
            <p:ph type="body" idx="1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057900" y="1285875"/>
            <a:ext cx="6172200" cy="3471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:notes"/>
          <p:cNvSpPr txBox="1">
            <a:spLocks noGrp="1"/>
          </p:cNvSpPr>
          <p:nvPr>
            <p:ph type="body" idx="1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0" name="Google Shape;17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057900" y="1285875"/>
            <a:ext cx="6172200" cy="3471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3092259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:notes"/>
          <p:cNvSpPr txBox="1">
            <a:spLocks noGrp="1"/>
          </p:cNvSpPr>
          <p:nvPr>
            <p:ph type="body" idx="1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0" name="Google Shape;17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057900" y="1285875"/>
            <a:ext cx="6172200" cy="3471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2467836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:notes"/>
          <p:cNvSpPr txBox="1">
            <a:spLocks noGrp="1"/>
          </p:cNvSpPr>
          <p:nvPr>
            <p:ph type="body" idx="1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0" name="Google Shape;17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057900" y="1285875"/>
            <a:ext cx="6172200" cy="3471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445417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:notes"/>
          <p:cNvSpPr txBox="1">
            <a:spLocks noGrp="1"/>
          </p:cNvSpPr>
          <p:nvPr>
            <p:ph type="body" idx="1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0" name="Google Shape;17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057900" y="1285875"/>
            <a:ext cx="6172200" cy="3471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1565676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:notes"/>
          <p:cNvSpPr txBox="1">
            <a:spLocks noGrp="1"/>
          </p:cNvSpPr>
          <p:nvPr>
            <p:ph type="body" idx="1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0" name="Google Shape;17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057900" y="1285875"/>
            <a:ext cx="6172200" cy="3471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6042900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:notes"/>
          <p:cNvSpPr txBox="1">
            <a:spLocks noGrp="1"/>
          </p:cNvSpPr>
          <p:nvPr>
            <p:ph type="body" idx="1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0" name="Google Shape;17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057900" y="1285875"/>
            <a:ext cx="6172200" cy="3471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193948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:notes"/>
          <p:cNvSpPr txBox="1">
            <a:spLocks noGrp="1"/>
          </p:cNvSpPr>
          <p:nvPr>
            <p:ph type="body" idx="1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0" name="Google Shape;17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057900" y="1285875"/>
            <a:ext cx="6172200" cy="3471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2490968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:notes"/>
          <p:cNvSpPr txBox="1">
            <a:spLocks noGrp="1"/>
          </p:cNvSpPr>
          <p:nvPr>
            <p:ph type="body" idx="1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0" name="Google Shape;17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057900" y="1285875"/>
            <a:ext cx="6172200" cy="3471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2128079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:notes"/>
          <p:cNvSpPr txBox="1">
            <a:spLocks noGrp="1"/>
          </p:cNvSpPr>
          <p:nvPr>
            <p:ph type="body" idx="1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0" name="Google Shape;17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057900" y="1285875"/>
            <a:ext cx="6172200" cy="3471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1817660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:notes"/>
          <p:cNvSpPr txBox="1">
            <a:spLocks noGrp="1"/>
          </p:cNvSpPr>
          <p:nvPr>
            <p:ph type="body" idx="1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0" name="Google Shape;17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057900" y="1285875"/>
            <a:ext cx="6172200" cy="3471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542363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4:notes"/>
          <p:cNvSpPr txBox="1">
            <a:spLocks noGrp="1"/>
          </p:cNvSpPr>
          <p:nvPr>
            <p:ph type="body" idx="1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057900" y="1285875"/>
            <a:ext cx="6172200" cy="3471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:notes"/>
          <p:cNvSpPr txBox="1">
            <a:spLocks noGrp="1"/>
          </p:cNvSpPr>
          <p:nvPr>
            <p:ph type="body" idx="1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0" name="Google Shape;17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057900" y="1285875"/>
            <a:ext cx="6172200" cy="3471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7271143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:notes"/>
          <p:cNvSpPr txBox="1">
            <a:spLocks noGrp="1"/>
          </p:cNvSpPr>
          <p:nvPr>
            <p:ph type="body" idx="1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0" name="Google Shape;17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057900" y="1285875"/>
            <a:ext cx="6172200" cy="3471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4767349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:notes"/>
          <p:cNvSpPr txBox="1">
            <a:spLocks noGrp="1"/>
          </p:cNvSpPr>
          <p:nvPr>
            <p:ph type="body" idx="1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0" name="Google Shape;17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057900" y="1285875"/>
            <a:ext cx="6172200" cy="3471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7789692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:notes"/>
          <p:cNvSpPr txBox="1">
            <a:spLocks noGrp="1"/>
          </p:cNvSpPr>
          <p:nvPr>
            <p:ph type="body" idx="1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0" name="Google Shape;17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057900" y="1285875"/>
            <a:ext cx="6172200" cy="3471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8037449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:notes"/>
          <p:cNvSpPr txBox="1">
            <a:spLocks noGrp="1"/>
          </p:cNvSpPr>
          <p:nvPr>
            <p:ph type="body" idx="1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057900" y="1285875"/>
            <a:ext cx="6172200" cy="3471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302645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:notes"/>
          <p:cNvSpPr txBox="1">
            <a:spLocks noGrp="1"/>
          </p:cNvSpPr>
          <p:nvPr>
            <p:ph type="body" idx="1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057900" y="1285875"/>
            <a:ext cx="6172200" cy="3471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271605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:notes"/>
          <p:cNvSpPr txBox="1">
            <a:spLocks noGrp="1"/>
          </p:cNvSpPr>
          <p:nvPr>
            <p:ph type="body" idx="1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057900" y="1285875"/>
            <a:ext cx="6172200" cy="3471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2498918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:notes"/>
          <p:cNvSpPr txBox="1">
            <a:spLocks noGrp="1"/>
          </p:cNvSpPr>
          <p:nvPr>
            <p:ph type="body" idx="1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057900" y="1285875"/>
            <a:ext cx="6172200" cy="3471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2913747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:notes"/>
          <p:cNvSpPr txBox="1">
            <a:spLocks noGrp="1"/>
          </p:cNvSpPr>
          <p:nvPr>
            <p:ph type="body" idx="1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057900" y="1285875"/>
            <a:ext cx="6172200" cy="3471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205777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:notes"/>
          <p:cNvSpPr txBox="1">
            <a:spLocks noGrp="1"/>
          </p:cNvSpPr>
          <p:nvPr>
            <p:ph type="body" idx="1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057900" y="1285875"/>
            <a:ext cx="6172200" cy="3471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962659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4:notes"/>
          <p:cNvSpPr txBox="1">
            <a:spLocks noGrp="1"/>
          </p:cNvSpPr>
          <p:nvPr>
            <p:ph type="body" idx="1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057900" y="1285875"/>
            <a:ext cx="6172200" cy="3471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5055903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:notes"/>
          <p:cNvSpPr txBox="1">
            <a:spLocks noGrp="1"/>
          </p:cNvSpPr>
          <p:nvPr>
            <p:ph type="body" idx="1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057900" y="1285875"/>
            <a:ext cx="6172200" cy="3471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5587072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:notes"/>
          <p:cNvSpPr txBox="1">
            <a:spLocks noGrp="1"/>
          </p:cNvSpPr>
          <p:nvPr>
            <p:ph type="body" idx="1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057900" y="1285875"/>
            <a:ext cx="6172200" cy="3471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4687492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:notes"/>
          <p:cNvSpPr txBox="1">
            <a:spLocks noGrp="1"/>
          </p:cNvSpPr>
          <p:nvPr>
            <p:ph type="body" idx="1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057900" y="1285875"/>
            <a:ext cx="6172200" cy="3471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2700296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:notes"/>
          <p:cNvSpPr txBox="1">
            <a:spLocks noGrp="1"/>
          </p:cNvSpPr>
          <p:nvPr>
            <p:ph type="body" idx="1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057900" y="1285875"/>
            <a:ext cx="6172200" cy="3471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785787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:notes"/>
          <p:cNvSpPr txBox="1">
            <a:spLocks noGrp="1"/>
          </p:cNvSpPr>
          <p:nvPr>
            <p:ph type="body" idx="1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057900" y="1285875"/>
            <a:ext cx="6172200" cy="3471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4368171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:notes"/>
          <p:cNvSpPr txBox="1">
            <a:spLocks noGrp="1"/>
          </p:cNvSpPr>
          <p:nvPr>
            <p:ph type="body" idx="1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057900" y="1285875"/>
            <a:ext cx="6172200" cy="3471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8473452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:notes"/>
          <p:cNvSpPr txBox="1">
            <a:spLocks noGrp="1"/>
          </p:cNvSpPr>
          <p:nvPr>
            <p:ph type="body" idx="1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057900" y="1285875"/>
            <a:ext cx="6172200" cy="3471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4965562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:notes"/>
          <p:cNvSpPr txBox="1">
            <a:spLocks noGrp="1"/>
          </p:cNvSpPr>
          <p:nvPr>
            <p:ph type="body" idx="1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057900" y="1285875"/>
            <a:ext cx="6172200" cy="3471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2881149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22c6ede28d0_0_0:notes"/>
          <p:cNvSpPr txBox="1">
            <a:spLocks noGrp="1"/>
          </p:cNvSpPr>
          <p:nvPr>
            <p:ph type="body" idx="1"/>
          </p:nvPr>
        </p:nvSpPr>
        <p:spPr>
          <a:xfrm>
            <a:off x="1828800" y="4886325"/>
            <a:ext cx="14630400" cy="462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g22c6ede28d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15000" y="771525"/>
            <a:ext cx="6859588" cy="3857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524206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4:notes"/>
          <p:cNvSpPr txBox="1">
            <a:spLocks noGrp="1"/>
          </p:cNvSpPr>
          <p:nvPr>
            <p:ph type="body" idx="1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057900" y="1285875"/>
            <a:ext cx="6172200" cy="3471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276230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4:notes"/>
          <p:cNvSpPr txBox="1">
            <a:spLocks noGrp="1"/>
          </p:cNvSpPr>
          <p:nvPr>
            <p:ph type="body" idx="1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057900" y="1285875"/>
            <a:ext cx="6172200" cy="3471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430211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:notes"/>
          <p:cNvSpPr txBox="1">
            <a:spLocks noGrp="1"/>
          </p:cNvSpPr>
          <p:nvPr>
            <p:ph type="body" idx="1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057900" y="1285875"/>
            <a:ext cx="6172200" cy="3471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434992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:notes"/>
          <p:cNvSpPr txBox="1">
            <a:spLocks noGrp="1"/>
          </p:cNvSpPr>
          <p:nvPr>
            <p:ph type="body" idx="1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057900" y="1285875"/>
            <a:ext cx="6172200" cy="3471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366659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"/>
            <a:ext cx="18288005" cy="1028700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1" y="1"/>
            <a:ext cx="3457577" cy="10287002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14637" y="1683545"/>
            <a:ext cx="13187363" cy="3581400"/>
          </a:xfrm>
        </p:spPr>
        <p:txBody>
          <a:bodyPr anchor="b">
            <a:normAutofit/>
          </a:bodyPr>
          <a:lstStyle>
            <a:lvl1pPr algn="l"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14637" y="5403057"/>
            <a:ext cx="13187363" cy="2483643"/>
          </a:xfrm>
        </p:spPr>
        <p:txBody>
          <a:bodyPr>
            <a:normAutofit/>
          </a:bodyPr>
          <a:lstStyle>
            <a:lvl1pPr marL="0" indent="0" algn="l">
              <a:buNone/>
              <a:defRPr sz="3000" cap="all" baseline="0">
                <a:solidFill>
                  <a:schemeClr val="tx2"/>
                </a:solidFill>
              </a:defRPr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16267" y="8115302"/>
            <a:ext cx="4114800" cy="547688"/>
          </a:xfr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14636" y="8115302"/>
            <a:ext cx="7687329" cy="547688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845367" y="8115299"/>
            <a:ext cx="1156634" cy="547688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20640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12116" y="6456997"/>
            <a:ext cx="14868533" cy="1229033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712117" y="909639"/>
            <a:ext cx="14868531" cy="4949667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48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12047" y="7686030"/>
            <a:ext cx="14866289" cy="1023708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745267509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12185" y="914400"/>
            <a:ext cx="14858933" cy="5143500"/>
          </a:xfrm>
        </p:spPr>
        <p:txBody>
          <a:bodyPr anchor="ctr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12116" y="6629399"/>
            <a:ext cx="14856689" cy="2057399"/>
          </a:xfrm>
        </p:spPr>
        <p:txBody>
          <a:bodyPr anchor="ctr">
            <a:normAutofit/>
          </a:bodyPr>
          <a:lstStyle>
            <a:lvl1pPr marL="0" indent="0">
              <a:buNone/>
              <a:defRPr sz="27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31777039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9318" y="914399"/>
            <a:ext cx="13954128" cy="4122644"/>
          </a:xfrm>
        </p:spPr>
        <p:txBody>
          <a:bodyPr anchor="ctr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2580967" y="5048336"/>
            <a:ext cx="13128449" cy="823452"/>
          </a:xfrm>
        </p:spPr>
        <p:txBody>
          <a:bodyPr anchor="t">
            <a:normAutofit/>
          </a:bodyPr>
          <a:lstStyle>
            <a:lvl1pPr marL="0" indent="0">
              <a:buNone/>
              <a:defRPr sz="21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12117" y="6464879"/>
            <a:ext cx="14859003" cy="2234244"/>
          </a:xfrm>
        </p:spPr>
        <p:txBody>
          <a:bodyPr anchor="ctr">
            <a:normAutofit/>
          </a:bodyPr>
          <a:lstStyle>
            <a:lvl1pPr marL="0" indent="0">
              <a:buNone/>
              <a:defRPr sz="27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 smtClean="0"/>
              <a:t>‹#›</a:t>
            </a:fld>
            <a:endParaRPr lang="vi-VN"/>
          </a:p>
        </p:txBody>
      </p:sp>
      <p:sp>
        <p:nvSpPr>
          <p:cNvPr id="60" name="TextBox 59"/>
          <p:cNvSpPr txBox="1"/>
          <p:nvPr/>
        </p:nvSpPr>
        <p:spPr>
          <a:xfrm>
            <a:off x="1355268" y="1098591"/>
            <a:ext cx="914400" cy="877164"/>
          </a:xfrm>
          <a:prstGeom prst="rect">
            <a:avLst/>
          </a:prstGeom>
        </p:spPr>
        <p:txBody>
          <a:bodyPr vert="horz" lIns="137160" tIns="68580" rIns="137160" bIns="6858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12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5806055" y="4147458"/>
            <a:ext cx="914400" cy="877164"/>
          </a:xfrm>
          <a:prstGeom prst="rect">
            <a:avLst/>
          </a:prstGeom>
        </p:spPr>
        <p:txBody>
          <a:bodyPr vert="horz" lIns="137160" tIns="68580" rIns="137160" bIns="6858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12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57567002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12116" y="3201062"/>
            <a:ext cx="14859002" cy="3767753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12047" y="6986483"/>
            <a:ext cx="14856758" cy="1710966"/>
          </a:xfrm>
        </p:spPr>
        <p:txBody>
          <a:bodyPr anchor="t">
            <a:normAutofit/>
          </a:bodyPr>
          <a:lstStyle>
            <a:lvl1pPr marL="0" indent="0">
              <a:buNone/>
              <a:defRPr sz="27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893342775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712120" y="914400"/>
            <a:ext cx="14858997" cy="28575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712116" y="4011695"/>
            <a:ext cx="4795349" cy="10287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3600" b="0" cap="all" baseline="0">
                <a:solidFill>
                  <a:schemeClr val="tx1"/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691878" y="5040395"/>
            <a:ext cx="4813103" cy="3646404"/>
          </a:xfrm>
        </p:spPr>
        <p:txBody>
          <a:bodyPr anchor="t">
            <a:normAutofit/>
          </a:bodyPr>
          <a:lstStyle>
            <a:lvl1pPr marL="0" indent="0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772150" y="4016453"/>
            <a:ext cx="4776578" cy="10287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3600" b="0" cap="all" baseline="0">
                <a:solidFill>
                  <a:schemeClr val="tx1"/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6756320" y="5045153"/>
            <a:ext cx="4793745" cy="3646404"/>
          </a:xfrm>
        </p:spPr>
        <p:txBody>
          <a:bodyPr anchor="t">
            <a:normAutofit/>
          </a:bodyPr>
          <a:lstStyle>
            <a:lvl1pPr marL="0" indent="0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11778663" y="4011695"/>
            <a:ext cx="4792452" cy="10287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3600" b="0" cap="all" baseline="0">
                <a:solidFill>
                  <a:schemeClr val="tx1"/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11778663" y="5040395"/>
            <a:ext cx="4792452" cy="3646404"/>
          </a:xfrm>
        </p:spPr>
        <p:txBody>
          <a:bodyPr anchor="t">
            <a:normAutofit/>
          </a:bodyPr>
          <a:lstStyle>
            <a:lvl1pPr marL="0" indent="0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422953067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712117" y="914400"/>
            <a:ext cx="14858999" cy="28575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712120" y="6606894"/>
            <a:ext cx="4792860" cy="864393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3000" b="0" cap="all" baseline="0">
                <a:solidFill>
                  <a:schemeClr val="tx1"/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712120" y="4000497"/>
            <a:ext cx="4792860" cy="2286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712120" y="7471288"/>
            <a:ext cx="4792860" cy="1226765"/>
          </a:xfrm>
        </p:spPr>
        <p:txBody>
          <a:bodyPr anchor="t">
            <a:normAutofit/>
          </a:bodyPr>
          <a:lstStyle>
            <a:lvl1pPr marL="0" indent="0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733580" y="6606894"/>
            <a:ext cx="4800600" cy="864393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3000" b="0" cap="all" baseline="0">
                <a:solidFill>
                  <a:schemeClr val="tx1"/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6733580" y="4000497"/>
            <a:ext cx="4798410" cy="2286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6731390" y="7471286"/>
            <a:ext cx="4800600" cy="1215513"/>
          </a:xfrm>
        </p:spPr>
        <p:txBody>
          <a:bodyPr anchor="t">
            <a:normAutofit/>
          </a:bodyPr>
          <a:lstStyle>
            <a:lvl1pPr marL="0" indent="0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11778851" y="6606893"/>
            <a:ext cx="4786112" cy="864393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3000" b="0" cap="all" baseline="0">
                <a:solidFill>
                  <a:schemeClr val="tx1"/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11778664" y="4000497"/>
            <a:ext cx="4792454" cy="2286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11778663" y="7471281"/>
            <a:ext cx="4792452" cy="1215518"/>
          </a:xfrm>
        </p:spPr>
        <p:txBody>
          <a:bodyPr anchor="t">
            <a:normAutofit/>
          </a:bodyPr>
          <a:lstStyle>
            <a:lvl1pPr marL="0" indent="0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081782823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242087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563601" y="914399"/>
            <a:ext cx="3007517" cy="777240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712115" y="914399"/>
            <a:ext cx="11622885" cy="7772402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30813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1_Title and Content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1"/>
          <p:cNvSpPr txBox="1">
            <a:spLocks noGrp="1"/>
          </p:cNvSpPr>
          <p:nvPr>
            <p:ph type="title"/>
          </p:nvPr>
        </p:nvSpPr>
        <p:spPr>
          <a:xfrm>
            <a:off x="5054192" y="1519848"/>
            <a:ext cx="8179615" cy="1003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6400" b="1" i="0">
                <a:solidFill>
                  <a:srgbClr val="FFFDFD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31"/>
          <p:cNvSpPr txBox="1">
            <a:spLocks noGrp="1"/>
          </p:cNvSpPr>
          <p:nvPr>
            <p:ph type="body" idx="1"/>
          </p:nvPr>
        </p:nvSpPr>
        <p:spPr>
          <a:xfrm>
            <a:off x="2211273" y="2559487"/>
            <a:ext cx="13865453" cy="58940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>
                <a:solidFill>
                  <a:schemeClr val="dk1"/>
                </a:solidFill>
              </a:defRPr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1"/>
          <p:cNvSpPr txBox="1">
            <a:spLocks noGrp="1"/>
          </p:cNvSpPr>
          <p:nvPr>
            <p:ph type="ftr" idx="11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1"/>
          <p:cNvSpPr txBox="1">
            <a:spLocks noGrp="1"/>
          </p:cNvSpPr>
          <p:nvPr>
            <p:ph type="dt" idx="10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1"/>
          <p:cNvSpPr txBox="1">
            <a:spLocks noGrp="1"/>
          </p:cNvSpPr>
          <p:nvPr>
            <p:ph type="sldNum" idx="12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931237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323449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12117" y="2128840"/>
            <a:ext cx="14859000" cy="4279106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12117" y="6636543"/>
            <a:ext cx="14859000" cy="2062164"/>
          </a:xfrm>
        </p:spPr>
        <p:txBody>
          <a:bodyPr>
            <a:normAutofit/>
          </a:bodyPr>
          <a:lstStyle>
            <a:lvl1pPr marL="0" indent="0">
              <a:buNone/>
              <a:defRPr sz="27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047024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712116" y="3374229"/>
            <a:ext cx="7317584" cy="531257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258301" y="3374229"/>
            <a:ext cx="7312817" cy="531257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232702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12117" y="928690"/>
            <a:ext cx="14859000" cy="221694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55029" y="3374229"/>
            <a:ext cx="6974675" cy="1235868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3600" b="0" cap="all" baseline="0">
                <a:solidFill>
                  <a:schemeClr val="tx1"/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712116" y="4610096"/>
            <a:ext cx="7317587" cy="407670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601212" y="3374228"/>
            <a:ext cx="6969903" cy="1235868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3600" b="0" cap="all" baseline="0">
                <a:solidFill>
                  <a:schemeClr val="tx1"/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258300" y="4610096"/>
            <a:ext cx="7312815" cy="407670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893469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033404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006945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20058" y="914402"/>
            <a:ext cx="5784056" cy="2459826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34301" y="888999"/>
            <a:ext cx="8836814" cy="7797801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20058" y="3374229"/>
            <a:ext cx="5784056" cy="5312571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725591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12120" y="914400"/>
            <a:ext cx="8901762" cy="2459829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071082" y="914402"/>
            <a:ext cx="5500035" cy="77723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12116" y="3374229"/>
            <a:ext cx="8901767" cy="5312571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176119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microsoft.com/office/2007/relationships/hdphoto" Target="../media/hdphoto1.wdp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artisticCutout/>
                    </a14:imgEffect>
                  </a14:imgLayer>
                </a14:imgProps>
              </a:ext>
            </a:extLst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"/>
            <a:ext cx="18288005" cy="1028700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21432" y="1"/>
            <a:ext cx="18080832" cy="10287002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12120" y="927777"/>
            <a:ext cx="14858997" cy="22178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12119" y="3374230"/>
            <a:ext cx="14858999" cy="53125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185382" y="8824915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712117" y="8824913"/>
            <a:ext cx="9358964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75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414482" y="8824912"/>
            <a:ext cx="1156634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29327946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73" r:id="rId1"/>
    <p:sldLayoutId id="2147483874" r:id="rId2"/>
    <p:sldLayoutId id="2147483875" r:id="rId3"/>
    <p:sldLayoutId id="2147483876" r:id="rId4"/>
    <p:sldLayoutId id="2147483877" r:id="rId5"/>
    <p:sldLayoutId id="2147483878" r:id="rId6"/>
    <p:sldLayoutId id="2147483879" r:id="rId7"/>
    <p:sldLayoutId id="2147483880" r:id="rId8"/>
    <p:sldLayoutId id="2147483881" r:id="rId9"/>
    <p:sldLayoutId id="2147483882" r:id="rId10"/>
    <p:sldLayoutId id="2147483883" r:id="rId11"/>
    <p:sldLayoutId id="2147483884" r:id="rId12"/>
    <p:sldLayoutId id="2147483885" r:id="rId13"/>
    <p:sldLayoutId id="2147483886" r:id="rId14"/>
    <p:sldLayoutId id="2147483887" r:id="rId15"/>
    <p:sldLayoutId id="2147483888" r:id="rId16"/>
    <p:sldLayoutId id="2147483889" r:id="rId17"/>
    <p:sldLayoutId id="2147483891" r:id="rId1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hf hdr="0" ftr="0" dt="0"/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solidFill>
            <a:schemeClr val="tx1"/>
          </a:solidFill>
          <a:effectLst>
            <a:outerShdw blurRad="177800" dist="38100" dir="2700000" algn="tl">
              <a:srgbClr val="000000">
                <a:alpha val="24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120000"/>
        </a:lnSpc>
        <a:spcBef>
          <a:spcPts val="1500"/>
        </a:spcBef>
        <a:buSzPct val="125000"/>
        <a:buFont typeface="Arial" panose="020B0604020202020204" pitchFamily="34" charset="0"/>
        <a:buChar char="•"/>
        <a:defRPr sz="36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120000"/>
        </a:lnSpc>
        <a:spcBef>
          <a:spcPts val="750"/>
        </a:spcBef>
        <a:buSzPct val="125000"/>
        <a:buFont typeface="Arial" panose="020B0604020202020204" pitchFamily="34" charset="0"/>
        <a:buChar char="•"/>
        <a:defRPr sz="30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120000"/>
        </a:lnSpc>
        <a:spcBef>
          <a:spcPts val="750"/>
        </a:spcBef>
        <a:buSzPct val="125000"/>
        <a:buFont typeface="Arial" panose="020B0604020202020204" pitchFamily="34" charset="0"/>
        <a:buChar char="•"/>
        <a:defRPr sz="27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120000"/>
        </a:lnSpc>
        <a:spcBef>
          <a:spcPts val="75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120000"/>
        </a:lnSpc>
        <a:spcBef>
          <a:spcPts val="75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120000"/>
        </a:lnSpc>
        <a:spcBef>
          <a:spcPts val="750"/>
        </a:spcBef>
        <a:buSzPct val="125000"/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120000"/>
        </a:lnSpc>
        <a:spcBef>
          <a:spcPts val="750"/>
        </a:spcBef>
        <a:buSzPct val="125000"/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120000"/>
        </a:lnSpc>
        <a:spcBef>
          <a:spcPts val="750"/>
        </a:spcBef>
        <a:buSzPct val="125000"/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120000"/>
        </a:lnSpc>
        <a:spcBef>
          <a:spcPts val="750"/>
        </a:spcBef>
        <a:buSzPct val="125000"/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6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gif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8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9"/>
          <p:cNvSpPr txBox="1"/>
          <p:nvPr/>
        </p:nvSpPr>
        <p:spPr>
          <a:xfrm>
            <a:off x="3505199" y="3427341"/>
            <a:ext cx="11277600" cy="1473027"/>
          </a:xfrm>
          <a:prstGeom prst="rect">
            <a:avLst/>
          </a:prstGeom>
          <a:solidFill>
            <a:srgbClr val="4D4A45"/>
          </a:solidFill>
          <a:ln>
            <a:noFill/>
          </a:ln>
        </p:spPr>
        <p:txBody>
          <a:bodyPr spcFirstLastPara="1" wrap="square" lIns="0" tIns="259075" rIns="0" bIns="0" anchor="t" anchorCtr="0">
            <a:spAutoFit/>
          </a:bodyPr>
          <a:lstStyle/>
          <a:p>
            <a:pPr marL="227965" marR="0" lvl="0" indent="0" algn="ctr" rtl="0">
              <a:lnSpc>
                <a:spcPct val="819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-VN" sz="9600" b="1" i="0" u="none" strike="noStrike" cap="none" dirty="0">
                <a:solidFill>
                  <a:schemeClr val="accent2">
                    <a:lumMod val="60000"/>
                    <a:lumOff val="40000"/>
                  </a:schemeClr>
                </a:solidFill>
                <a:latin typeface="Trebuchet MS"/>
                <a:ea typeface="Trebuchet MS"/>
                <a:cs typeface="Trebuchet MS"/>
                <a:sym typeface="Trebuchet MS"/>
              </a:rPr>
              <a:t>Ruud Gullit</a:t>
            </a:r>
            <a:endParaRPr sz="9600" b="1" i="0" u="none" strike="noStrike" cap="none" dirty="0">
              <a:solidFill>
                <a:schemeClr val="accent2">
                  <a:lumMod val="60000"/>
                  <a:lumOff val="40000"/>
                </a:schemeClr>
              </a:solidFill>
              <a:sym typeface="Arial"/>
            </a:endParaRPr>
          </a:p>
        </p:txBody>
      </p:sp>
      <p:sp>
        <p:nvSpPr>
          <p:cNvPr id="155" name="Google Shape;155;p19"/>
          <p:cNvSpPr txBox="1"/>
          <p:nvPr/>
        </p:nvSpPr>
        <p:spPr>
          <a:xfrm>
            <a:off x="1435281" y="5411830"/>
            <a:ext cx="15417437" cy="12162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5080" lvl="0" indent="0" algn="ctr" rtl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-VN" sz="4800" b="0" i="1" u="none" strike="noStrike" dirty="0">
                <a:solidFill>
                  <a:srgbClr val="507D2F"/>
                </a:solidFill>
                <a:effectLst/>
                <a:latin typeface="+mj-lt"/>
              </a:rPr>
              <a:t>Chủ đề: </a:t>
            </a:r>
            <a:r>
              <a:rPr lang="vi-VN" sz="6800" b="1" i="0" u="none" strike="noStrike" dirty="0">
                <a:solidFill>
                  <a:srgbClr val="507D2F"/>
                </a:solidFill>
                <a:effectLst/>
                <a:latin typeface="+mj-lt"/>
              </a:rPr>
              <a:t>Xây dựng hệ thống quản lý thư viện</a:t>
            </a:r>
            <a:endParaRPr sz="6800" b="1" i="0" u="none" strike="noStrike" cap="none" dirty="0">
              <a:solidFill>
                <a:srgbClr val="507D2F"/>
              </a:solidFill>
              <a:latin typeface="+mj-lt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7" name="Google Shape;157;p19"/>
          <p:cNvSpPr txBox="1">
            <a:spLocks noGrp="1"/>
          </p:cNvSpPr>
          <p:nvPr>
            <p:ph type="sldNum" sz="quarter" idx="12"/>
          </p:nvPr>
        </p:nvSpPr>
        <p:spPr>
          <a:xfrm>
            <a:off x="16995228" y="9653304"/>
            <a:ext cx="11279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/>
              <a:t>1</a:t>
            </a:fld>
            <a:endParaRPr dirty="0"/>
          </a:p>
        </p:txBody>
      </p:sp>
      <p:pic>
        <p:nvPicPr>
          <p:cNvPr id="6" name="Google Shape;177;p21"/>
          <p:cNvPicPr preferRelativeResize="0"/>
          <p:nvPr/>
        </p:nvPicPr>
        <p:blipFill rotWithShape="1">
          <a:blip r:embed="rId3">
            <a:alphaModFix/>
          </a:blip>
          <a:srcRect r="-633" b="978"/>
          <a:stretch/>
        </p:blipFill>
        <p:spPr>
          <a:xfrm>
            <a:off x="16197943" y="0"/>
            <a:ext cx="2090057" cy="2112742"/>
          </a:xfrm>
          <a:prstGeom prst="ellipse">
            <a:avLst/>
          </a:prstGeom>
          <a:ln w="3175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10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4" grpId="0" animBg="1"/>
      <p:bldP spid="15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1"/>
          <p:cNvSpPr txBox="1">
            <a:spLocks noGrp="1"/>
          </p:cNvSpPr>
          <p:nvPr>
            <p:ph type="sldNum" sz="quarter" idx="12"/>
          </p:nvPr>
        </p:nvSpPr>
        <p:spPr>
          <a:xfrm>
            <a:off x="17498582" y="9519590"/>
            <a:ext cx="732207" cy="767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/>
              <a:t>10</a:t>
            </a:fld>
            <a:endParaRPr dirty="0"/>
          </a:p>
        </p:txBody>
      </p:sp>
      <p:sp>
        <p:nvSpPr>
          <p:cNvPr id="174" name="Google Shape;174;p21"/>
          <p:cNvSpPr txBox="1"/>
          <p:nvPr/>
        </p:nvSpPr>
        <p:spPr>
          <a:xfrm>
            <a:off x="-83294" y="659983"/>
            <a:ext cx="5455914" cy="4708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60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VI. PHÂN TÍCH, THIẾT KẾ, LẬP TRÌNH, KIỂM THỬ</a:t>
            </a:r>
            <a:endParaRPr sz="6000" b="1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157829" y="2759032"/>
            <a:ext cx="16085142" cy="732082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sz="4000" dirty="0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3" name="Google Shape;174;p21">
            <a:extLst>
              <a:ext uri="{FF2B5EF4-FFF2-40B4-BE49-F238E27FC236}">
                <a16:creationId xmlns:a16="http://schemas.microsoft.com/office/drawing/2014/main" id="{9F118619-982D-0F6F-409F-05FB6C781633}"/>
              </a:ext>
            </a:extLst>
          </p:cNvPr>
          <p:cNvSpPr txBox="1"/>
          <p:nvPr/>
        </p:nvSpPr>
        <p:spPr>
          <a:xfrm>
            <a:off x="318394" y="5487484"/>
            <a:ext cx="2978258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4000" b="1" dirty="0">
                <a:solidFill>
                  <a:srgbClr val="008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1. Use case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0E2357-B1CE-A453-6314-3EDC4D726278}"/>
              </a:ext>
            </a:extLst>
          </p:cNvPr>
          <p:cNvSpPr txBox="1"/>
          <p:nvPr/>
        </p:nvSpPr>
        <p:spPr>
          <a:xfrm>
            <a:off x="315364" y="6601003"/>
            <a:ext cx="427766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4000" u="sng" dirty="0">
                <a:latin typeface="+mj-lt"/>
              </a:rPr>
              <a:t>1.1 </a:t>
            </a:r>
            <a:r>
              <a:rPr lang="en-US" sz="4000" i="0" u="sng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Sơ</a:t>
            </a:r>
            <a:r>
              <a:rPr lang="en-US" sz="4000" i="0" u="sng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i="0" u="sng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sz="4000" i="0" u="sng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Use-case </a:t>
            </a:r>
            <a:r>
              <a:rPr lang="en-US" sz="4000" i="0" u="sng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tổng</a:t>
            </a:r>
            <a:r>
              <a:rPr lang="en-US" sz="4000" i="0" u="sng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i="0" u="sng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quát</a:t>
            </a:r>
            <a:endParaRPr lang="vi-VN" sz="40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BA9CB40-929D-E520-91CC-FCB71558F8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3843" y="1196324"/>
            <a:ext cx="11462601" cy="8582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7E1F413-D9A5-AC1A-D0F8-D6CB8773D1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05114" y="-10679"/>
            <a:ext cx="2481287" cy="2769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186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1"/>
          <p:cNvSpPr txBox="1">
            <a:spLocks noGrp="1"/>
          </p:cNvSpPr>
          <p:nvPr>
            <p:ph type="sldNum" sz="quarter" idx="12"/>
          </p:nvPr>
        </p:nvSpPr>
        <p:spPr>
          <a:xfrm>
            <a:off x="17131366" y="9739312"/>
            <a:ext cx="1156634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/>
              <a:t>11</a:t>
            </a:fld>
            <a:endParaRPr dirty="0"/>
          </a:p>
        </p:txBody>
      </p:sp>
      <p:sp>
        <p:nvSpPr>
          <p:cNvPr id="174" name="Google Shape;174;p21"/>
          <p:cNvSpPr txBox="1"/>
          <p:nvPr/>
        </p:nvSpPr>
        <p:spPr>
          <a:xfrm>
            <a:off x="2956165" y="138576"/>
            <a:ext cx="11623993" cy="1938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60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VI. PHÂN TÍCH, THIẾT KẾ, LẬP TRÌNH, KIỂM THỬ</a:t>
            </a:r>
            <a:endParaRPr sz="6000" b="1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pic>
        <p:nvPicPr>
          <p:cNvPr id="177" name="Google Shape;177;p21"/>
          <p:cNvPicPr preferRelativeResize="0"/>
          <p:nvPr/>
        </p:nvPicPr>
        <p:blipFill rotWithShape="1">
          <a:blip r:embed="rId3">
            <a:alphaModFix/>
          </a:blip>
          <a:srcRect r="-633" b="978"/>
          <a:stretch/>
        </p:blipFill>
        <p:spPr>
          <a:xfrm>
            <a:off x="16197943" y="0"/>
            <a:ext cx="2090057" cy="2112742"/>
          </a:xfrm>
          <a:prstGeom prst="ellipse">
            <a:avLst/>
          </a:prstGeom>
          <a:ln w="3175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BAC62A8-0880-9C5D-F70D-15BA83ED5D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6669641"/>
              </p:ext>
            </p:extLst>
          </p:nvPr>
        </p:nvGraphicFramePr>
        <p:xfrm>
          <a:off x="3248695" y="3161681"/>
          <a:ext cx="13614951" cy="5663231"/>
        </p:xfrm>
        <a:graphic>
          <a:graphicData uri="http://schemas.openxmlformats.org/drawingml/2006/table">
            <a:tbl>
              <a:tblPr/>
              <a:tblGrid>
                <a:gridCol w="1612599">
                  <a:extLst>
                    <a:ext uri="{9D8B030D-6E8A-4147-A177-3AD203B41FA5}">
                      <a16:colId xmlns:a16="http://schemas.microsoft.com/office/drawing/2014/main" val="859890965"/>
                    </a:ext>
                  </a:extLst>
                </a:gridCol>
                <a:gridCol w="2994829">
                  <a:extLst>
                    <a:ext uri="{9D8B030D-6E8A-4147-A177-3AD203B41FA5}">
                      <a16:colId xmlns:a16="http://schemas.microsoft.com/office/drawing/2014/main" val="3752592632"/>
                    </a:ext>
                  </a:extLst>
                </a:gridCol>
                <a:gridCol w="9007523">
                  <a:extLst>
                    <a:ext uri="{9D8B030D-6E8A-4147-A177-3AD203B41FA5}">
                      <a16:colId xmlns:a16="http://schemas.microsoft.com/office/drawing/2014/main" val="1521240133"/>
                    </a:ext>
                  </a:extLst>
                </a:gridCol>
              </a:tblGrid>
              <a:tr h="900461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vi-VN" sz="3600" b="1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STT</a:t>
                      </a:r>
                      <a:endParaRPr lang="vi-VN" sz="3600" baseline="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vi-VN" sz="3600" b="1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Tên Actor</a:t>
                      </a:r>
                      <a:endParaRPr lang="vi-VN" sz="3600" baseline="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vi-VN" sz="3600" b="1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Ý nghĩa/ Ghi chú</a:t>
                      </a:r>
                      <a:endParaRPr lang="vi-VN" sz="3600" baseline="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9149345"/>
                  </a:ext>
                </a:extLst>
              </a:tr>
              <a:tr h="900461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vi-VN" sz="36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vi-VN" sz="3600" baseline="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vi-VN" sz="36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Quản lý</a:t>
                      </a:r>
                      <a:endParaRPr lang="vi-VN" sz="3600" baseline="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vi-VN" sz="36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Quản trị viên, người quản lý hệ thống</a:t>
                      </a:r>
                      <a:endParaRPr lang="vi-VN" sz="3600" baseline="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0107667"/>
                  </a:ext>
                </a:extLst>
              </a:tr>
              <a:tr h="900461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vi-VN" sz="3600" b="0" i="0" u="none" strike="noStrike" baseline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vi-VN" sz="3600" baseline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vi-VN" sz="36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Nhân viên</a:t>
                      </a:r>
                      <a:endParaRPr lang="vi-VN" sz="3600" baseline="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vi-VN" sz="36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Nhân viên làm việc ở thư viện hàng ngày</a:t>
                      </a:r>
                      <a:endParaRPr lang="vi-VN" sz="3600" baseline="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24616896"/>
                  </a:ext>
                </a:extLst>
              </a:tr>
              <a:tr h="1480924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vi-VN" sz="3600" b="0" i="0" u="none" strike="noStrike" baseline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endParaRPr lang="vi-VN" sz="3600" baseline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vi-VN" sz="3600" b="0" i="0" u="none" strike="noStrike" baseline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Thành viên</a:t>
                      </a:r>
                      <a:endParaRPr lang="vi-VN" sz="3600" baseline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vi-VN" sz="36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Là đọc giả, đăng kí vào thư viện để thực hiện mượn sách</a:t>
                      </a:r>
                      <a:endParaRPr lang="vi-VN" sz="3600" baseline="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6028317"/>
                  </a:ext>
                </a:extLst>
              </a:tr>
              <a:tr h="1480924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vi-VN" sz="3600" b="0" i="0" u="none" strike="noStrike" baseline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endParaRPr lang="vi-VN" sz="3600" baseline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vi-VN" sz="36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Máy đọc thẻ</a:t>
                      </a:r>
                      <a:endParaRPr lang="vi-VN" sz="3600" baseline="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vi-VN" sz="36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Thẻ từ được tạo khi thành viên đăng ký, lưu trữ thông tin thành viên</a:t>
                      </a:r>
                      <a:endParaRPr lang="vi-VN" sz="3600" baseline="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88402622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7D79D702-9250-F164-C7EF-921CCE75D3A5}"/>
              </a:ext>
            </a:extLst>
          </p:cNvPr>
          <p:cNvSpPr txBox="1"/>
          <p:nvPr/>
        </p:nvSpPr>
        <p:spPr>
          <a:xfrm>
            <a:off x="1940169" y="2290827"/>
            <a:ext cx="474198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4000" i="0" u="sng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1.2</a:t>
            </a:r>
            <a:r>
              <a:rPr lang="vi-VN" sz="4000" u="sng" dirty="0">
                <a:solidFill>
                  <a:schemeClr val="bg1"/>
                </a:solidFill>
                <a:latin typeface="Times New Roman" panose="02020603050405020304" pitchFamily="18" charset="0"/>
              </a:rPr>
              <a:t> </a:t>
            </a:r>
            <a:r>
              <a:rPr lang="vi-VN" sz="4000" i="0" u="sng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Danh sách Actor</a:t>
            </a:r>
            <a:endParaRPr lang="vi-VN" sz="4000" u="sng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C53BFD-90B2-9A9D-5992-F0CA2B92D085}"/>
              </a:ext>
            </a:extLst>
          </p:cNvPr>
          <p:cNvSpPr txBox="1"/>
          <p:nvPr/>
        </p:nvSpPr>
        <p:spPr>
          <a:xfrm>
            <a:off x="7379678" y="9014256"/>
            <a:ext cx="532813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360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Bảng 3. 1 Danh sách Actor</a:t>
            </a:r>
            <a:endParaRPr lang="vi-VN" sz="3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5473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1"/>
          <p:cNvSpPr txBox="1">
            <a:spLocks noGrp="1"/>
          </p:cNvSpPr>
          <p:nvPr>
            <p:ph type="sldNum" sz="quarter" idx="12"/>
          </p:nvPr>
        </p:nvSpPr>
        <p:spPr>
          <a:xfrm>
            <a:off x="16967962" y="9527405"/>
            <a:ext cx="1156634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/>
              <a:t>12</a:t>
            </a:fld>
            <a:endParaRPr dirty="0"/>
          </a:p>
        </p:txBody>
      </p:sp>
      <p:sp>
        <p:nvSpPr>
          <p:cNvPr id="174" name="Google Shape;174;p21"/>
          <p:cNvSpPr txBox="1"/>
          <p:nvPr/>
        </p:nvSpPr>
        <p:spPr>
          <a:xfrm>
            <a:off x="2956165" y="138576"/>
            <a:ext cx="11623993" cy="1938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60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VI. PHÂN TÍCH, THIẾT KẾ, LẬP TRÌNH, KIỂM THỬ</a:t>
            </a:r>
            <a:endParaRPr sz="6000" b="1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pic>
        <p:nvPicPr>
          <p:cNvPr id="177" name="Google Shape;177;p21"/>
          <p:cNvPicPr preferRelativeResize="0"/>
          <p:nvPr/>
        </p:nvPicPr>
        <p:blipFill rotWithShape="1">
          <a:blip r:embed="rId3">
            <a:alphaModFix/>
          </a:blip>
          <a:srcRect r="-633" b="978"/>
          <a:stretch/>
        </p:blipFill>
        <p:spPr>
          <a:xfrm>
            <a:off x="16197943" y="0"/>
            <a:ext cx="2090057" cy="2112742"/>
          </a:xfrm>
          <a:prstGeom prst="ellipse">
            <a:avLst/>
          </a:prstGeom>
          <a:ln w="3175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D79D702-9250-F164-C7EF-921CCE75D3A5}"/>
              </a:ext>
            </a:extLst>
          </p:cNvPr>
          <p:cNvSpPr txBox="1"/>
          <p:nvPr/>
        </p:nvSpPr>
        <p:spPr>
          <a:xfrm>
            <a:off x="1846385" y="2262194"/>
            <a:ext cx="549287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4000" i="0" u="sng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1.3</a:t>
            </a:r>
            <a:r>
              <a:rPr lang="vi-VN" sz="4000" u="sng" dirty="0">
                <a:solidFill>
                  <a:schemeClr val="bg1"/>
                </a:solidFill>
                <a:latin typeface="Times New Roman" panose="02020603050405020304" pitchFamily="18" charset="0"/>
              </a:rPr>
              <a:t> </a:t>
            </a:r>
            <a:r>
              <a:rPr lang="vi-VN" sz="4000" i="0" u="sng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Danh sách Use-case</a:t>
            </a:r>
            <a:endParaRPr lang="vi-VN" sz="4000" u="sng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6B6D19-363E-C680-46C1-8B54D8377BE2}"/>
              </a:ext>
            </a:extLst>
          </p:cNvPr>
          <p:cNvSpPr txBox="1"/>
          <p:nvPr/>
        </p:nvSpPr>
        <p:spPr>
          <a:xfrm>
            <a:off x="1716883" y="3822345"/>
            <a:ext cx="6912605" cy="55217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150000"/>
              </a:lnSpc>
              <a:buFontTx/>
              <a:buChar char="-"/>
            </a:pPr>
            <a:r>
              <a:rPr lang="vi-VN" sz="4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Đăng ký thành viên.</a:t>
            </a:r>
          </a:p>
          <a:p>
            <a:pPr marL="571500" indent="-571500">
              <a:lnSpc>
                <a:spcPct val="150000"/>
              </a:lnSpc>
              <a:buFontTx/>
              <a:buChar char="-"/>
            </a:pPr>
            <a:r>
              <a:rPr lang="vi-VN" sz="4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Cập nhật thông tin thành viên</a:t>
            </a:r>
          </a:p>
          <a:p>
            <a:pPr marL="571500" lvl="1" indent="-571500">
              <a:lnSpc>
                <a:spcPct val="150000"/>
              </a:lnSpc>
              <a:buFontTx/>
              <a:buChar char="-"/>
            </a:pPr>
            <a:r>
              <a:rPr lang="vi-VN" sz="4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Tra cứu thông tin thành viên</a:t>
            </a:r>
          </a:p>
          <a:p>
            <a:pPr marL="571500" indent="-571500">
              <a:lnSpc>
                <a:spcPct val="150000"/>
              </a:lnSpc>
              <a:buFontTx/>
              <a:buChar char="-"/>
            </a:pPr>
            <a:r>
              <a:rPr lang="vi-VN" sz="4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Xóa thông tin thành viên</a:t>
            </a:r>
          </a:p>
          <a:p>
            <a:pPr marL="571500" indent="-571500">
              <a:lnSpc>
                <a:spcPct val="150000"/>
              </a:lnSpc>
              <a:buFontTx/>
              <a:buChar char="-"/>
            </a:pPr>
            <a:r>
              <a:rPr lang="vi-VN" sz="4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Báo cáo thông kê.</a:t>
            </a:r>
          </a:p>
          <a:p>
            <a:pPr marL="571500" indent="-571500">
              <a:lnSpc>
                <a:spcPct val="150000"/>
              </a:lnSpc>
              <a:buFontTx/>
              <a:buChar char="-"/>
            </a:pPr>
            <a:r>
              <a:rPr lang="vi-VN" sz="4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Thông báo sách quá hạn.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A3F5825-54D7-4310-11E8-D88D1BF8DD69}"/>
              </a:ext>
            </a:extLst>
          </p:cNvPr>
          <p:cNvSpPr txBox="1"/>
          <p:nvPr/>
        </p:nvSpPr>
        <p:spPr>
          <a:xfrm>
            <a:off x="6425688" y="3301647"/>
            <a:ext cx="46849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600" b="1" dirty="0">
                <a:highlight>
                  <a:srgbClr val="C0C0C0"/>
                </a:highlight>
                <a:latin typeface="+mj-lt"/>
              </a:rPr>
              <a:t># Use-case Nhân viên: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ADD999-A95F-E053-00C0-AC183A69558F}"/>
              </a:ext>
            </a:extLst>
          </p:cNvPr>
          <p:cNvSpPr txBox="1"/>
          <p:nvPr/>
        </p:nvSpPr>
        <p:spPr>
          <a:xfrm>
            <a:off x="9658514" y="3853877"/>
            <a:ext cx="6912603" cy="55217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150000"/>
              </a:lnSpc>
              <a:buFontTx/>
              <a:buChar char="-"/>
            </a:pPr>
            <a:r>
              <a:rPr lang="vi-VN" sz="4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Kiểm tra sách khi đọc giả trả.</a:t>
            </a:r>
          </a:p>
          <a:p>
            <a:pPr marL="571500" indent="-571500">
              <a:lnSpc>
                <a:spcPct val="150000"/>
              </a:lnSpc>
              <a:buFontTx/>
              <a:buChar char="-"/>
            </a:pPr>
            <a:r>
              <a:rPr lang="vi-VN" sz="4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Thu phí làm hư hại sách hoặc trả phí quá hạn.</a:t>
            </a:r>
          </a:p>
          <a:p>
            <a:pPr marL="571500" indent="-571500">
              <a:lnSpc>
                <a:spcPct val="150000"/>
              </a:lnSpc>
              <a:buFontTx/>
              <a:buChar char="-"/>
            </a:pPr>
            <a:r>
              <a:rPr lang="vi-VN" sz="4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Tra cứu thông tin sách.</a:t>
            </a:r>
          </a:p>
          <a:p>
            <a:pPr marL="571500" indent="-571500">
              <a:lnSpc>
                <a:spcPct val="150000"/>
              </a:lnSpc>
              <a:buFontTx/>
              <a:buChar char="-"/>
            </a:pPr>
            <a:r>
              <a:rPr lang="vi-VN" sz="4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Cập nhật thông tin sách.</a:t>
            </a:r>
          </a:p>
          <a:p>
            <a:pPr marL="571500" indent="-571500">
              <a:lnSpc>
                <a:spcPct val="150000"/>
              </a:lnSpc>
              <a:buFontTx/>
              <a:buChar char="-"/>
            </a:pPr>
            <a:r>
              <a:rPr lang="vi-VN" sz="4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Đăng nhập.</a:t>
            </a:r>
          </a:p>
        </p:txBody>
      </p:sp>
    </p:spTree>
    <p:extLst>
      <p:ext uri="{BB962C8B-B14F-4D97-AF65-F5344CB8AC3E}">
        <p14:creationId xmlns:p14="http://schemas.microsoft.com/office/powerpoint/2010/main" val="1245552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1"/>
          <p:cNvSpPr txBox="1">
            <a:spLocks noGrp="1"/>
          </p:cNvSpPr>
          <p:nvPr>
            <p:ph type="sldNum" sz="quarter" idx="12"/>
          </p:nvPr>
        </p:nvSpPr>
        <p:spPr>
          <a:xfrm>
            <a:off x="16954213" y="9550126"/>
            <a:ext cx="1156634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/>
              <a:t>13</a:t>
            </a:fld>
            <a:endParaRPr dirty="0"/>
          </a:p>
        </p:txBody>
      </p:sp>
      <p:sp>
        <p:nvSpPr>
          <p:cNvPr id="174" name="Google Shape;174;p21"/>
          <p:cNvSpPr txBox="1"/>
          <p:nvPr/>
        </p:nvSpPr>
        <p:spPr>
          <a:xfrm>
            <a:off x="2667407" y="138576"/>
            <a:ext cx="11623993" cy="1938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60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VI. PHÂN TÍCH, THIẾT KẾ, LẬP TRÌNH, KIỂM THỬ</a:t>
            </a:r>
            <a:endParaRPr sz="6000" b="1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pic>
        <p:nvPicPr>
          <p:cNvPr id="177" name="Google Shape;177;p21"/>
          <p:cNvPicPr preferRelativeResize="0"/>
          <p:nvPr/>
        </p:nvPicPr>
        <p:blipFill rotWithShape="1">
          <a:blip r:embed="rId3">
            <a:alphaModFix/>
          </a:blip>
          <a:srcRect r="-633" b="978"/>
          <a:stretch/>
        </p:blipFill>
        <p:spPr>
          <a:xfrm>
            <a:off x="15909185" y="0"/>
            <a:ext cx="2090057" cy="2112742"/>
          </a:xfrm>
          <a:prstGeom prst="ellipse">
            <a:avLst/>
          </a:prstGeom>
          <a:ln w="3175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D79D702-9250-F164-C7EF-921CCE75D3A5}"/>
              </a:ext>
            </a:extLst>
          </p:cNvPr>
          <p:cNvSpPr txBox="1"/>
          <p:nvPr/>
        </p:nvSpPr>
        <p:spPr>
          <a:xfrm>
            <a:off x="1557627" y="2262194"/>
            <a:ext cx="549287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4000" i="0" u="sng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1.3</a:t>
            </a:r>
            <a:r>
              <a:rPr lang="vi-VN" sz="4000" u="sng" dirty="0">
                <a:solidFill>
                  <a:schemeClr val="bg1"/>
                </a:solidFill>
                <a:latin typeface="Times New Roman" panose="02020603050405020304" pitchFamily="18" charset="0"/>
              </a:rPr>
              <a:t> </a:t>
            </a:r>
            <a:r>
              <a:rPr lang="vi-VN" sz="4000" i="0" u="sng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Danh sách Use-case</a:t>
            </a:r>
            <a:endParaRPr lang="vi-VN" sz="4000" u="sng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6B6D19-363E-C680-46C1-8B54D8377BE2}"/>
              </a:ext>
            </a:extLst>
          </p:cNvPr>
          <p:cNvSpPr txBox="1"/>
          <p:nvPr/>
        </p:nvSpPr>
        <p:spPr>
          <a:xfrm>
            <a:off x="6117974" y="3275061"/>
            <a:ext cx="47228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600" b="1" dirty="0">
                <a:highlight>
                  <a:srgbClr val="C0C0C0"/>
                </a:highlight>
                <a:latin typeface="+mj-lt"/>
              </a:rPr>
              <a:t># Use-case Thành viên.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BF3121C-911F-0183-4AFD-92B14C181825}"/>
              </a:ext>
            </a:extLst>
          </p:cNvPr>
          <p:cNvSpPr txBox="1"/>
          <p:nvPr/>
        </p:nvSpPr>
        <p:spPr>
          <a:xfrm>
            <a:off x="3054302" y="3842924"/>
            <a:ext cx="7992406" cy="4829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200000"/>
              </a:lnSpc>
              <a:buFontTx/>
              <a:buChar char="-"/>
            </a:pPr>
            <a:r>
              <a:rPr lang="vi-VN" sz="4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Đăng ký gia hạn thời gian trả sách.</a:t>
            </a:r>
          </a:p>
          <a:p>
            <a:pPr marL="571500" indent="-571500">
              <a:lnSpc>
                <a:spcPct val="200000"/>
              </a:lnSpc>
              <a:buFontTx/>
              <a:buChar char="-"/>
            </a:pPr>
            <a:r>
              <a:rPr lang="vi-VN" sz="4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Trả sách.</a:t>
            </a:r>
          </a:p>
          <a:p>
            <a:pPr marL="571500" indent="-571500">
              <a:lnSpc>
                <a:spcPct val="200000"/>
              </a:lnSpc>
              <a:buFontTx/>
              <a:buChar char="-"/>
            </a:pPr>
            <a:r>
              <a:rPr lang="vi-VN" sz="4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Trả phí.</a:t>
            </a:r>
          </a:p>
          <a:p>
            <a:pPr marL="571500" indent="-571500">
              <a:lnSpc>
                <a:spcPct val="200000"/>
              </a:lnSpc>
              <a:buFontTx/>
              <a:buChar char="-"/>
            </a:pPr>
            <a:r>
              <a:rPr lang="vi-VN" sz="4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Đăng nhập</a:t>
            </a:r>
          </a:p>
        </p:txBody>
      </p:sp>
    </p:spTree>
    <p:extLst>
      <p:ext uri="{BB962C8B-B14F-4D97-AF65-F5344CB8AC3E}">
        <p14:creationId xmlns:p14="http://schemas.microsoft.com/office/powerpoint/2010/main" val="4274198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1"/>
          <p:cNvSpPr txBox="1">
            <a:spLocks noGrp="1"/>
          </p:cNvSpPr>
          <p:nvPr>
            <p:ph type="sldNum" sz="quarter" idx="12"/>
          </p:nvPr>
        </p:nvSpPr>
        <p:spPr>
          <a:xfrm>
            <a:off x="16864909" y="9487064"/>
            <a:ext cx="1156634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/>
              <a:t>14</a:t>
            </a:fld>
            <a:endParaRPr dirty="0"/>
          </a:p>
        </p:txBody>
      </p:sp>
      <p:sp>
        <p:nvSpPr>
          <p:cNvPr id="174" name="Google Shape;174;p21"/>
          <p:cNvSpPr txBox="1"/>
          <p:nvPr/>
        </p:nvSpPr>
        <p:spPr>
          <a:xfrm>
            <a:off x="2956165" y="331080"/>
            <a:ext cx="11623993" cy="1938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60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VI. PHÂN TÍCH, THIẾT KẾ, LẬP TRÌNH, KIỂM THỬ</a:t>
            </a:r>
            <a:endParaRPr sz="6000" b="1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pic>
        <p:nvPicPr>
          <p:cNvPr id="177" name="Google Shape;177;p21"/>
          <p:cNvPicPr preferRelativeResize="0"/>
          <p:nvPr/>
        </p:nvPicPr>
        <p:blipFill rotWithShape="1">
          <a:blip r:embed="rId3">
            <a:alphaModFix/>
          </a:blip>
          <a:srcRect r="-633" b="978"/>
          <a:stretch/>
        </p:blipFill>
        <p:spPr>
          <a:xfrm>
            <a:off x="16197943" y="0"/>
            <a:ext cx="2090057" cy="2112742"/>
          </a:xfrm>
          <a:prstGeom prst="ellipse">
            <a:avLst/>
          </a:prstGeom>
          <a:ln w="3175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D79D702-9250-F164-C7EF-921CCE75D3A5}"/>
              </a:ext>
            </a:extLst>
          </p:cNvPr>
          <p:cNvSpPr txBox="1"/>
          <p:nvPr/>
        </p:nvSpPr>
        <p:spPr>
          <a:xfrm>
            <a:off x="1846385" y="2262194"/>
            <a:ext cx="549287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4000" i="0" u="sng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1.3</a:t>
            </a:r>
            <a:r>
              <a:rPr lang="vi-VN" sz="4000" u="sng" dirty="0">
                <a:solidFill>
                  <a:schemeClr val="bg1"/>
                </a:solidFill>
                <a:latin typeface="Times New Roman" panose="02020603050405020304" pitchFamily="18" charset="0"/>
              </a:rPr>
              <a:t> </a:t>
            </a:r>
            <a:r>
              <a:rPr lang="vi-VN" sz="4000" i="0" u="sng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Danh sách Use-case</a:t>
            </a:r>
            <a:endParaRPr lang="vi-VN" sz="4000" u="sng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6B6D19-363E-C680-46C1-8B54D8377BE2}"/>
              </a:ext>
            </a:extLst>
          </p:cNvPr>
          <p:cNvSpPr txBox="1"/>
          <p:nvPr/>
        </p:nvSpPr>
        <p:spPr>
          <a:xfrm>
            <a:off x="6406732" y="3457209"/>
            <a:ext cx="54928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4000" b="1" dirty="0">
                <a:highlight>
                  <a:srgbClr val="C0C0C0"/>
                </a:highlight>
                <a:latin typeface="+mj-lt"/>
              </a:rPr>
              <a:t># Use-case Nhân viên</a:t>
            </a:r>
            <a:r>
              <a:rPr lang="vi-VN" sz="3600" b="1" dirty="0">
                <a:highlight>
                  <a:srgbClr val="C0C0C0"/>
                </a:highlight>
                <a:latin typeface="+mj-lt"/>
              </a:rPr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C21A89-C212-7B16-6FB3-315173919643}"/>
              </a:ext>
            </a:extLst>
          </p:cNvPr>
          <p:cNvSpPr txBox="1"/>
          <p:nvPr/>
        </p:nvSpPr>
        <p:spPr>
          <a:xfrm>
            <a:off x="2803537" y="4349761"/>
            <a:ext cx="5964624" cy="3675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150000"/>
              </a:lnSpc>
              <a:buFontTx/>
              <a:buChar char="-"/>
            </a:pPr>
            <a:r>
              <a:rPr lang="vi-VN" sz="4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Đặt mua sách mới.</a:t>
            </a:r>
          </a:p>
          <a:p>
            <a:pPr marL="571500" indent="-571500">
              <a:lnSpc>
                <a:spcPct val="150000"/>
              </a:lnSpc>
              <a:buFontTx/>
              <a:buChar char="-"/>
            </a:pPr>
            <a:r>
              <a:rPr lang="vi-VN" sz="4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Thêm sách.</a:t>
            </a:r>
          </a:p>
          <a:p>
            <a:pPr marL="571500" indent="-571500">
              <a:lnSpc>
                <a:spcPct val="150000"/>
              </a:lnSpc>
              <a:buFontTx/>
              <a:buChar char="-"/>
            </a:pPr>
            <a:r>
              <a:rPr lang="vi-VN" sz="4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Xóa sách</a:t>
            </a:r>
          </a:p>
          <a:p>
            <a:pPr marL="571500" indent="-571500">
              <a:lnSpc>
                <a:spcPct val="150000"/>
              </a:lnSpc>
              <a:buFontTx/>
              <a:buChar char="-"/>
            </a:pPr>
            <a:r>
              <a:rPr lang="vi-VN" sz="4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Thêm nhân viên mới.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2212F5E-4721-D134-06EE-14413512FA6C}"/>
              </a:ext>
            </a:extLst>
          </p:cNvPr>
          <p:cNvSpPr txBox="1"/>
          <p:nvPr/>
        </p:nvSpPr>
        <p:spPr>
          <a:xfrm>
            <a:off x="9519841" y="4349761"/>
            <a:ext cx="6930189" cy="3675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150000"/>
              </a:lnSpc>
              <a:buFontTx/>
              <a:buChar char="-"/>
            </a:pPr>
            <a:r>
              <a:rPr lang="vi-VN" sz="4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Tra cứu nhân viên.</a:t>
            </a:r>
          </a:p>
          <a:p>
            <a:pPr marL="571500" indent="-571500">
              <a:lnSpc>
                <a:spcPct val="150000"/>
              </a:lnSpc>
              <a:buFontTx/>
              <a:buChar char="-"/>
            </a:pPr>
            <a:r>
              <a:rPr lang="vi-VN" sz="4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Xóa nhân viên.</a:t>
            </a:r>
          </a:p>
          <a:p>
            <a:pPr marL="571500" indent="-571500">
              <a:lnSpc>
                <a:spcPct val="150000"/>
              </a:lnSpc>
              <a:buFontTx/>
              <a:buChar char="-"/>
            </a:pPr>
            <a:r>
              <a:rPr lang="vi-VN" sz="4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Cập nhật thông tin nhân viên.</a:t>
            </a:r>
          </a:p>
          <a:p>
            <a:pPr marL="571500" indent="-571500">
              <a:lnSpc>
                <a:spcPct val="150000"/>
              </a:lnSpc>
              <a:buFontTx/>
              <a:buChar char="-"/>
            </a:pPr>
            <a:r>
              <a:rPr lang="vi-VN" sz="4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Đăng nhập</a:t>
            </a:r>
          </a:p>
        </p:txBody>
      </p:sp>
    </p:spTree>
    <p:extLst>
      <p:ext uri="{BB962C8B-B14F-4D97-AF65-F5344CB8AC3E}">
        <p14:creationId xmlns:p14="http://schemas.microsoft.com/office/powerpoint/2010/main" val="3128071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1"/>
          <p:cNvSpPr txBox="1">
            <a:spLocks noGrp="1"/>
          </p:cNvSpPr>
          <p:nvPr>
            <p:ph type="sldNum" sz="quarter" idx="12"/>
          </p:nvPr>
        </p:nvSpPr>
        <p:spPr>
          <a:xfrm>
            <a:off x="16927972" y="9532164"/>
            <a:ext cx="1156634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/>
              <a:t>15</a:t>
            </a:fld>
            <a:endParaRPr dirty="0"/>
          </a:p>
        </p:txBody>
      </p:sp>
      <p:sp>
        <p:nvSpPr>
          <p:cNvPr id="174" name="Google Shape;174;p21"/>
          <p:cNvSpPr txBox="1"/>
          <p:nvPr/>
        </p:nvSpPr>
        <p:spPr>
          <a:xfrm>
            <a:off x="2956165" y="138576"/>
            <a:ext cx="11623993" cy="1938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60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VI. PHÂN TÍCH, THIẾT KẾ, LẬP TRÌNH, KIỂM THỬ</a:t>
            </a:r>
            <a:endParaRPr sz="6000" b="1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pic>
        <p:nvPicPr>
          <p:cNvPr id="177" name="Google Shape;177;p21"/>
          <p:cNvPicPr preferRelativeResize="0"/>
          <p:nvPr/>
        </p:nvPicPr>
        <p:blipFill rotWithShape="1">
          <a:blip r:embed="rId3">
            <a:alphaModFix/>
          </a:blip>
          <a:srcRect r="-633" b="978"/>
          <a:stretch/>
        </p:blipFill>
        <p:spPr>
          <a:xfrm>
            <a:off x="16197943" y="0"/>
            <a:ext cx="2090057" cy="2112742"/>
          </a:xfrm>
          <a:prstGeom prst="ellipse">
            <a:avLst/>
          </a:prstGeom>
          <a:ln w="3175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" name="Rectangle 1"/>
          <p:cNvSpPr/>
          <p:nvPr/>
        </p:nvSpPr>
        <p:spPr>
          <a:xfrm>
            <a:off x="1157829" y="3376246"/>
            <a:ext cx="16085142" cy="670360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sz="4000" dirty="0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3" name="Google Shape;174;p21">
            <a:extLst>
              <a:ext uri="{FF2B5EF4-FFF2-40B4-BE49-F238E27FC236}">
                <a16:creationId xmlns:a16="http://schemas.microsoft.com/office/drawing/2014/main" id="{B0977637-8F53-B324-3B3B-38B639FA5069}"/>
              </a:ext>
            </a:extLst>
          </p:cNvPr>
          <p:cNvSpPr txBox="1"/>
          <p:nvPr/>
        </p:nvSpPr>
        <p:spPr>
          <a:xfrm>
            <a:off x="1157828" y="2160868"/>
            <a:ext cx="7986171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4000" b="1" dirty="0">
                <a:solidFill>
                  <a:srgbClr val="008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2. Thiết kế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65F68F-EBC8-8745-1BEE-C670A97F27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8627" y="2868713"/>
            <a:ext cx="11693744" cy="57725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828D45C-FEE3-6CFB-5611-8374107EDCED}"/>
              </a:ext>
            </a:extLst>
          </p:cNvPr>
          <p:cNvSpPr txBox="1"/>
          <p:nvPr/>
        </p:nvSpPr>
        <p:spPr>
          <a:xfrm>
            <a:off x="6229350" y="9129713"/>
            <a:ext cx="47708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 err="1"/>
              <a:t>Lược</a:t>
            </a:r>
            <a:r>
              <a:rPr lang="en-GB" sz="2400" b="1" dirty="0"/>
              <a:t> </a:t>
            </a:r>
            <a:r>
              <a:rPr lang="en-GB" sz="2400" b="1" dirty="0" err="1"/>
              <a:t>đồ</a:t>
            </a:r>
            <a:r>
              <a:rPr lang="en-GB" sz="2400" b="1" dirty="0"/>
              <a:t> </a:t>
            </a:r>
            <a:r>
              <a:rPr lang="en-GB" sz="2400" b="1" dirty="0" err="1"/>
              <a:t>cơ</a:t>
            </a:r>
            <a:r>
              <a:rPr lang="en-GB" sz="2400" b="1" dirty="0"/>
              <a:t> </a:t>
            </a:r>
            <a:r>
              <a:rPr lang="en-GB" sz="2400" b="1" dirty="0" err="1"/>
              <a:t>sở</a:t>
            </a:r>
            <a:r>
              <a:rPr lang="en-GB" sz="2400" b="1" dirty="0"/>
              <a:t> </a:t>
            </a:r>
            <a:r>
              <a:rPr lang="en-GB" sz="2400" b="1" dirty="0" err="1"/>
              <a:t>dữ</a:t>
            </a:r>
            <a:r>
              <a:rPr lang="en-GB" sz="2400" b="1" dirty="0"/>
              <a:t> </a:t>
            </a:r>
            <a:r>
              <a:rPr lang="en-GB" sz="2400" b="1" dirty="0" err="1"/>
              <a:t>liệu</a:t>
            </a:r>
            <a:r>
              <a:rPr lang="en-GB" sz="2400" b="1" dirty="0"/>
              <a:t> </a:t>
            </a:r>
            <a:r>
              <a:rPr lang="en-GB" sz="2400" b="1" dirty="0" err="1"/>
              <a:t>quan</a:t>
            </a:r>
            <a:r>
              <a:rPr lang="en-GB" sz="2400" b="1" dirty="0"/>
              <a:t> </a:t>
            </a:r>
            <a:r>
              <a:rPr lang="en-GB" sz="2400" b="1" dirty="0" err="1"/>
              <a:t>hệ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711956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1"/>
          <p:cNvSpPr txBox="1">
            <a:spLocks noGrp="1"/>
          </p:cNvSpPr>
          <p:nvPr>
            <p:ph type="sldNum" sz="quarter" idx="12"/>
          </p:nvPr>
        </p:nvSpPr>
        <p:spPr>
          <a:xfrm>
            <a:off x="16927972" y="9532164"/>
            <a:ext cx="1156634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/>
              <a:t>16</a:t>
            </a:fld>
            <a:endParaRPr dirty="0"/>
          </a:p>
        </p:txBody>
      </p:sp>
      <p:sp>
        <p:nvSpPr>
          <p:cNvPr id="174" name="Google Shape;174;p21"/>
          <p:cNvSpPr txBox="1"/>
          <p:nvPr/>
        </p:nvSpPr>
        <p:spPr>
          <a:xfrm>
            <a:off x="2956165" y="138576"/>
            <a:ext cx="11623993" cy="1938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60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VI. PHÂN TÍCH, THIẾT KẾ, LẬP TRÌNH, KIỂM THỬ</a:t>
            </a:r>
            <a:endParaRPr sz="6000" b="1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pic>
        <p:nvPicPr>
          <p:cNvPr id="177" name="Google Shape;177;p21"/>
          <p:cNvPicPr preferRelativeResize="0"/>
          <p:nvPr/>
        </p:nvPicPr>
        <p:blipFill rotWithShape="1">
          <a:blip r:embed="rId3">
            <a:alphaModFix/>
          </a:blip>
          <a:srcRect r="-633" b="978"/>
          <a:stretch/>
        </p:blipFill>
        <p:spPr>
          <a:xfrm>
            <a:off x="16197943" y="0"/>
            <a:ext cx="2090057" cy="2112742"/>
          </a:xfrm>
          <a:prstGeom prst="ellipse">
            <a:avLst/>
          </a:prstGeom>
          <a:ln w="3175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" name="Rectangle 1"/>
          <p:cNvSpPr/>
          <p:nvPr/>
        </p:nvSpPr>
        <p:spPr>
          <a:xfrm>
            <a:off x="1157829" y="3376246"/>
            <a:ext cx="16085142" cy="670360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sz="4000" dirty="0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3" name="Google Shape;174;p21">
            <a:extLst>
              <a:ext uri="{FF2B5EF4-FFF2-40B4-BE49-F238E27FC236}">
                <a16:creationId xmlns:a16="http://schemas.microsoft.com/office/drawing/2014/main" id="{B0977637-8F53-B324-3B3B-38B639FA5069}"/>
              </a:ext>
            </a:extLst>
          </p:cNvPr>
          <p:cNvSpPr txBox="1"/>
          <p:nvPr/>
        </p:nvSpPr>
        <p:spPr>
          <a:xfrm>
            <a:off x="1157828" y="2160868"/>
            <a:ext cx="7986171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4000" b="1" dirty="0">
                <a:solidFill>
                  <a:srgbClr val="008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2. Thiết kế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28D45C-FEE3-6CFB-5611-8374107EDCED}"/>
              </a:ext>
            </a:extLst>
          </p:cNvPr>
          <p:cNvSpPr txBox="1"/>
          <p:nvPr/>
        </p:nvSpPr>
        <p:spPr>
          <a:xfrm>
            <a:off x="7455943" y="9070499"/>
            <a:ext cx="26244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 err="1"/>
              <a:t>Mô</a:t>
            </a:r>
            <a:r>
              <a:rPr lang="en-GB" sz="2400" b="1" dirty="0"/>
              <a:t> </a:t>
            </a:r>
            <a:r>
              <a:rPr lang="en-GB" sz="2400" b="1" dirty="0" err="1"/>
              <a:t>hình</a:t>
            </a:r>
            <a:r>
              <a:rPr lang="en-GB" sz="2400" b="1" dirty="0"/>
              <a:t> </a:t>
            </a:r>
            <a:r>
              <a:rPr lang="en-GB" sz="2400" b="1" dirty="0" err="1"/>
              <a:t>quan</a:t>
            </a:r>
            <a:r>
              <a:rPr lang="en-GB" sz="2400" b="1" dirty="0"/>
              <a:t> </a:t>
            </a:r>
            <a:r>
              <a:rPr lang="en-GB" sz="2400" b="1" dirty="0" err="1"/>
              <a:t>hệ</a:t>
            </a:r>
            <a:endParaRPr lang="en-GB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83A3B6-1B63-A7D5-40AF-AA210DDF2F1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1609" y="2960604"/>
            <a:ext cx="10304780" cy="5915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476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1"/>
          <p:cNvSpPr txBox="1">
            <a:spLocks noGrp="1"/>
          </p:cNvSpPr>
          <p:nvPr>
            <p:ph type="sldNum" sz="quarter" idx="12"/>
          </p:nvPr>
        </p:nvSpPr>
        <p:spPr>
          <a:xfrm>
            <a:off x="16927972" y="9532164"/>
            <a:ext cx="1156634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/>
              <a:t>17</a:t>
            </a:fld>
            <a:endParaRPr dirty="0"/>
          </a:p>
        </p:txBody>
      </p:sp>
      <p:sp>
        <p:nvSpPr>
          <p:cNvPr id="174" name="Google Shape;174;p21"/>
          <p:cNvSpPr txBox="1"/>
          <p:nvPr/>
        </p:nvSpPr>
        <p:spPr>
          <a:xfrm>
            <a:off x="2956165" y="138576"/>
            <a:ext cx="11623993" cy="1938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60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VI. PHÂN TÍCH, THIẾT KẾ, LẬP TRÌNH, KIỂM THỬ</a:t>
            </a:r>
            <a:endParaRPr sz="6000" b="1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pic>
        <p:nvPicPr>
          <p:cNvPr id="177" name="Google Shape;177;p21"/>
          <p:cNvPicPr preferRelativeResize="0"/>
          <p:nvPr/>
        </p:nvPicPr>
        <p:blipFill rotWithShape="1">
          <a:blip r:embed="rId3">
            <a:alphaModFix/>
          </a:blip>
          <a:srcRect r="-633" b="978"/>
          <a:stretch/>
        </p:blipFill>
        <p:spPr>
          <a:xfrm>
            <a:off x="16197943" y="0"/>
            <a:ext cx="2090057" cy="2112742"/>
          </a:xfrm>
          <a:prstGeom prst="ellipse">
            <a:avLst/>
          </a:prstGeom>
          <a:ln w="3175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" name="Rectangle 1"/>
          <p:cNvSpPr/>
          <p:nvPr/>
        </p:nvSpPr>
        <p:spPr>
          <a:xfrm>
            <a:off x="1157829" y="3376246"/>
            <a:ext cx="16085142" cy="670360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sz="4000" dirty="0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3" name="Google Shape;174;p21">
            <a:extLst>
              <a:ext uri="{FF2B5EF4-FFF2-40B4-BE49-F238E27FC236}">
                <a16:creationId xmlns:a16="http://schemas.microsoft.com/office/drawing/2014/main" id="{B0977637-8F53-B324-3B3B-38B639FA5069}"/>
              </a:ext>
            </a:extLst>
          </p:cNvPr>
          <p:cNvSpPr txBox="1"/>
          <p:nvPr/>
        </p:nvSpPr>
        <p:spPr>
          <a:xfrm>
            <a:off x="1157828" y="2160868"/>
            <a:ext cx="7986171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b="1" dirty="0">
                <a:solidFill>
                  <a:srgbClr val="008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3. L</a:t>
            </a:r>
            <a:r>
              <a:rPr lang="vi-VN" sz="4000" b="1" dirty="0" err="1">
                <a:solidFill>
                  <a:srgbClr val="008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ập</a:t>
            </a:r>
            <a:r>
              <a:rPr lang="vi-VN" sz="4000" b="1" dirty="0">
                <a:solidFill>
                  <a:srgbClr val="008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trình và kiểm thử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924C98-CD85-B00E-B71B-0B5C290024E3}"/>
              </a:ext>
            </a:extLst>
          </p:cNvPr>
          <p:cNvSpPr txBox="1"/>
          <p:nvPr/>
        </p:nvSpPr>
        <p:spPr>
          <a:xfrm>
            <a:off x="1509500" y="2673618"/>
            <a:ext cx="543468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000" u="sng" dirty="0">
                <a:solidFill>
                  <a:schemeClr val="bg1"/>
                </a:solidFill>
                <a:latin typeface="Times New Roman" panose="02020603050405020304" pitchFamily="18" charset="0"/>
              </a:rPr>
              <a:t>3.1</a:t>
            </a:r>
            <a:r>
              <a:rPr lang="vi-VN" sz="4000" u="sng" dirty="0">
                <a:solidFill>
                  <a:schemeClr val="bg1"/>
                </a:solidFill>
                <a:latin typeface="Times New Roman" panose="02020603050405020304" pitchFamily="18" charset="0"/>
              </a:rPr>
              <a:t> </a:t>
            </a:r>
            <a:r>
              <a:rPr lang="en-GB" sz="4000" u="sng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Lập</a:t>
            </a:r>
            <a:r>
              <a:rPr lang="en-GB" sz="4000" u="sng" dirty="0">
                <a:solidFill>
                  <a:schemeClr val="bg1"/>
                </a:solidFill>
                <a:latin typeface="Times New Roman" panose="02020603050405020304" pitchFamily="18" charset="0"/>
              </a:rPr>
              <a:t> </a:t>
            </a:r>
            <a:r>
              <a:rPr lang="en-GB" sz="4000" u="sng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trình</a:t>
            </a:r>
            <a:endParaRPr lang="vi-VN" sz="4000" u="sng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C9BCB8-D283-8593-C5D1-C106CB7895C9}"/>
              </a:ext>
            </a:extLst>
          </p:cNvPr>
          <p:cNvSpPr txBox="1"/>
          <p:nvPr/>
        </p:nvSpPr>
        <p:spPr>
          <a:xfrm>
            <a:off x="9968549" y="6538870"/>
            <a:ext cx="6958013" cy="3338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GB" sz="18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Trong </a:t>
            </a:r>
            <a:r>
              <a:rPr lang="en-GB" sz="18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quá</a:t>
            </a:r>
            <a:r>
              <a:rPr lang="en-GB" sz="18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8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trình</a:t>
            </a:r>
            <a:r>
              <a:rPr lang="en-GB" sz="18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8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lập</a:t>
            </a:r>
            <a:r>
              <a:rPr lang="en-GB" sz="18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8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trình</a:t>
            </a:r>
            <a:r>
              <a:rPr lang="en-GB" sz="18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, chia </a:t>
            </a:r>
            <a:r>
              <a:rPr lang="en-GB" sz="18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thành</a:t>
            </a:r>
            <a:r>
              <a:rPr lang="en-GB" sz="18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8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GB" sz="18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package </a:t>
            </a:r>
            <a:r>
              <a:rPr lang="en-GB" sz="18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để</a:t>
            </a:r>
            <a:r>
              <a:rPr lang="en-GB" sz="18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8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quản</a:t>
            </a:r>
            <a:r>
              <a:rPr lang="en-GB" sz="18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8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lí</a:t>
            </a:r>
            <a:r>
              <a:rPr lang="en-GB" sz="18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code: </a:t>
            </a:r>
            <a:endParaRPr lang="en-US" sz="1800" dirty="0">
              <a:effectLst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GB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Model: </a:t>
            </a:r>
            <a:r>
              <a:rPr lang="en-GB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Lưu</a:t>
            </a:r>
            <a:r>
              <a:rPr lang="en-GB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trữ</a:t>
            </a:r>
            <a:r>
              <a:rPr lang="en-GB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dữ</a:t>
            </a:r>
            <a:r>
              <a:rPr lang="en-GB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liệu</a:t>
            </a:r>
            <a:r>
              <a:rPr lang="en-GB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lang="en-GB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GB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bảng</a:t>
            </a:r>
            <a:r>
              <a:rPr lang="en-GB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trong</a:t>
            </a:r>
            <a:r>
              <a:rPr lang="en-GB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cơ</a:t>
            </a:r>
            <a:r>
              <a:rPr lang="en-GB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sở</a:t>
            </a:r>
            <a:r>
              <a:rPr lang="en-GB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dữ</a:t>
            </a:r>
            <a:r>
              <a:rPr lang="en-GB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liệu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GB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View: </a:t>
            </a:r>
            <a:r>
              <a:rPr lang="en-GB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Nơi</a:t>
            </a:r>
            <a:r>
              <a:rPr lang="en-GB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để</a:t>
            </a:r>
            <a:r>
              <a:rPr lang="en-GB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thiết</a:t>
            </a:r>
            <a:r>
              <a:rPr lang="en-GB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kế</a:t>
            </a:r>
            <a:r>
              <a:rPr lang="en-GB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giao</a:t>
            </a:r>
            <a:r>
              <a:rPr lang="en-GB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diện</a:t>
            </a:r>
            <a:r>
              <a:rPr lang="en-GB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đẻ</a:t>
            </a:r>
            <a:r>
              <a:rPr lang="en-GB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người</a:t>
            </a:r>
            <a:r>
              <a:rPr lang="en-GB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dùng</a:t>
            </a:r>
            <a:r>
              <a:rPr lang="en-GB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nhìn</a:t>
            </a:r>
            <a:r>
              <a:rPr lang="en-GB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thấy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GB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Controller: </a:t>
            </a:r>
            <a:r>
              <a:rPr lang="en-GB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Nơi</a:t>
            </a:r>
            <a:r>
              <a:rPr lang="en-GB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điều</a:t>
            </a:r>
            <a:r>
              <a:rPr lang="en-GB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khiển</a:t>
            </a:r>
            <a:r>
              <a:rPr lang="en-GB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GB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xử</a:t>
            </a:r>
            <a:r>
              <a:rPr lang="en-GB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lí</a:t>
            </a:r>
            <a:r>
              <a:rPr lang="en-GB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từ</a:t>
            </a:r>
            <a:r>
              <a:rPr lang="en-GB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người</a:t>
            </a:r>
            <a:r>
              <a:rPr lang="en-GB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dùng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GB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Icon: </a:t>
            </a:r>
            <a:r>
              <a:rPr lang="en-GB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chứa</a:t>
            </a:r>
            <a:r>
              <a:rPr lang="en-GB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hình</a:t>
            </a:r>
            <a:r>
              <a:rPr lang="en-GB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ảnh</a:t>
            </a:r>
            <a:r>
              <a:rPr lang="en-GB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lang="en-GB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hệ</a:t>
            </a:r>
            <a:r>
              <a:rPr lang="en-GB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thống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GB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Data Access Object: </a:t>
            </a:r>
            <a:r>
              <a:rPr lang="en-GB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nơi</a:t>
            </a:r>
            <a:r>
              <a:rPr lang="en-GB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để</a:t>
            </a:r>
            <a:r>
              <a:rPr lang="en-GB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xử</a:t>
            </a:r>
            <a:r>
              <a:rPr lang="en-GB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lí</a:t>
            </a:r>
            <a:r>
              <a:rPr lang="en-GB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GB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thao</a:t>
            </a:r>
            <a:r>
              <a:rPr lang="en-GB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tác</a:t>
            </a:r>
            <a:r>
              <a:rPr lang="en-GB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lên</a:t>
            </a:r>
            <a:r>
              <a:rPr lang="en-GB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cơ</a:t>
            </a:r>
            <a:r>
              <a:rPr lang="en-GB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sở</a:t>
            </a:r>
            <a:r>
              <a:rPr lang="en-GB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dữ</a:t>
            </a:r>
            <a:r>
              <a:rPr lang="en-GB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liệu</a:t>
            </a:r>
            <a:r>
              <a:rPr lang="en-GB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GB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truy</a:t>
            </a:r>
            <a:r>
              <a:rPr lang="en-GB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vấn</a:t>
            </a:r>
            <a:r>
              <a:rPr lang="en-GB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GB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thêm</a:t>
            </a:r>
            <a:r>
              <a:rPr lang="en-GB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GB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cập</a:t>
            </a:r>
            <a:r>
              <a:rPr lang="en-GB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nhật</a:t>
            </a:r>
            <a:r>
              <a:rPr lang="en-GB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dữ</a:t>
            </a:r>
            <a:r>
              <a:rPr lang="en-GB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liệu</a:t>
            </a:r>
            <a:r>
              <a:rPr lang="en-GB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…)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GB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DB_util</a:t>
            </a:r>
            <a:r>
              <a:rPr lang="en-GB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GB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Phương</a:t>
            </a:r>
            <a:r>
              <a:rPr lang="en-GB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thức</a:t>
            </a:r>
            <a:r>
              <a:rPr lang="en-GB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kết</a:t>
            </a:r>
            <a:r>
              <a:rPr lang="en-GB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nói</a:t>
            </a:r>
            <a:r>
              <a:rPr lang="en-GB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với</a:t>
            </a:r>
            <a:r>
              <a:rPr lang="en-GB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cơ</a:t>
            </a:r>
            <a:r>
              <a:rPr lang="en-GB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sở</a:t>
            </a:r>
            <a:r>
              <a:rPr lang="en-GB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dữ</a:t>
            </a:r>
            <a:r>
              <a:rPr lang="en-GB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liệu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GB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Lib: </a:t>
            </a:r>
            <a:r>
              <a:rPr lang="en-GB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chứa</a:t>
            </a:r>
            <a:r>
              <a:rPr lang="en-GB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thư</a:t>
            </a:r>
            <a:r>
              <a:rPr lang="en-GB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viện</a:t>
            </a:r>
            <a:r>
              <a:rPr lang="en-GB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JDBC </a:t>
            </a:r>
            <a:r>
              <a:rPr lang="en-GB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để</a:t>
            </a:r>
            <a:r>
              <a:rPr lang="en-GB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hỗ</a:t>
            </a:r>
            <a:r>
              <a:rPr lang="en-GB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trợ</a:t>
            </a:r>
            <a:r>
              <a:rPr lang="en-GB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kết</a:t>
            </a:r>
            <a:r>
              <a:rPr lang="en-GB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nối</a:t>
            </a:r>
            <a:r>
              <a:rPr lang="en-GB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với</a:t>
            </a:r>
            <a:r>
              <a:rPr lang="en-GB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cơ</a:t>
            </a:r>
            <a:r>
              <a:rPr lang="en-GB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sở</a:t>
            </a:r>
            <a:r>
              <a:rPr lang="en-GB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dữ</a:t>
            </a:r>
            <a:r>
              <a:rPr lang="en-GB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liệu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"/>
            </a:pPr>
            <a:r>
              <a:rPr lang="en-GB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Tester: </a:t>
            </a:r>
            <a:r>
              <a:rPr lang="en-GB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chạy</a:t>
            </a:r>
            <a:r>
              <a:rPr lang="en-GB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chương</a:t>
            </a:r>
            <a:r>
              <a:rPr lang="en-GB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trình</a:t>
            </a:r>
            <a:r>
              <a:rPr lang="en-GB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GB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kiểm</a:t>
            </a:r>
            <a:r>
              <a:rPr lang="en-GB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thử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D14C4C1-1C2B-48B7-1160-D641224648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1478" y="3910132"/>
            <a:ext cx="2752725" cy="224494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C62CE4D-BF99-4FDB-56FE-42182370D17D}"/>
              </a:ext>
            </a:extLst>
          </p:cNvPr>
          <p:cNvSpPr txBox="1"/>
          <p:nvPr/>
        </p:nvSpPr>
        <p:spPr>
          <a:xfrm>
            <a:off x="10400322" y="2980570"/>
            <a:ext cx="529503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Cách</a:t>
            </a:r>
            <a:r>
              <a:rPr lang="en-GB" sz="3200" b="1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3200" b="1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thức</a:t>
            </a:r>
            <a:r>
              <a:rPr lang="en-GB" sz="3200" b="1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3200" b="1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quản</a:t>
            </a:r>
            <a:r>
              <a:rPr lang="en-GB" sz="3200" b="1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3200" b="1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lí</a:t>
            </a:r>
            <a:r>
              <a:rPr lang="en-GB" sz="3200" b="1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3200" b="1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mã</a:t>
            </a:r>
            <a:r>
              <a:rPr lang="en-GB" sz="3200" b="1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3200" b="1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nguồn</a:t>
            </a:r>
            <a:r>
              <a:rPr lang="en-GB" sz="3200" b="1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en-US" sz="3200" dirty="0">
              <a:effectLst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32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24D42A6-5007-3810-4533-EFD1DCBE4FD6}"/>
              </a:ext>
            </a:extLst>
          </p:cNvPr>
          <p:cNvSpPr txBox="1"/>
          <p:nvPr/>
        </p:nvSpPr>
        <p:spPr>
          <a:xfrm>
            <a:off x="1801278" y="5032602"/>
            <a:ext cx="6699270" cy="13362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GB" sz="3200" b="1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Mô</a:t>
            </a:r>
            <a:r>
              <a:rPr lang="en-GB" sz="3200" b="1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3200" b="1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hình</a:t>
            </a:r>
            <a:r>
              <a:rPr lang="en-GB" sz="3200" b="1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3200" b="1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hóa</a:t>
            </a:r>
            <a:r>
              <a:rPr lang="en-GB" sz="3200" b="1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3200" b="1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hệ</a:t>
            </a:r>
            <a:r>
              <a:rPr lang="en-GB" sz="3200" b="1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3200" b="1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thống</a:t>
            </a:r>
            <a:r>
              <a:rPr lang="en-GB" sz="3200" b="1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en-US" sz="3200" dirty="0">
              <a:effectLst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GB" sz="18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Hệ</a:t>
            </a:r>
            <a:r>
              <a:rPr lang="en-GB" sz="18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8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thống</a:t>
            </a:r>
            <a:r>
              <a:rPr lang="en-GB" sz="18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8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được</a:t>
            </a:r>
            <a:r>
              <a:rPr lang="en-GB" sz="18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8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xây</a:t>
            </a:r>
            <a:r>
              <a:rPr lang="en-GB" sz="18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8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dựng</a:t>
            </a:r>
            <a:r>
              <a:rPr lang="en-GB" sz="18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8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theo</a:t>
            </a:r>
            <a:r>
              <a:rPr lang="en-GB" sz="18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8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mô</a:t>
            </a:r>
            <a:r>
              <a:rPr lang="en-GB" sz="18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8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hình</a:t>
            </a:r>
            <a:r>
              <a:rPr lang="en-GB" sz="18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MVC(Model-View-Controller)</a:t>
            </a:r>
            <a:endParaRPr lang="en-US" sz="1800" dirty="0">
              <a:effectLst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409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1"/>
          <p:cNvSpPr txBox="1">
            <a:spLocks noGrp="1"/>
          </p:cNvSpPr>
          <p:nvPr>
            <p:ph type="sldNum" sz="quarter" idx="12"/>
          </p:nvPr>
        </p:nvSpPr>
        <p:spPr>
          <a:xfrm>
            <a:off x="16927972" y="9532164"/>
            <a:ext cx="1156634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/>
              <a:t>18</a:t>
            </a:fld>
            <a:endParaRPr dirty="0"/>
          </a:p>
        </p:txBody>
      </p:sp>
      <p:sp>
        <p:nvSpPr>
          <p:cNvPr id="174" name="Google Shape;174;p21"/>
          <p:cNvSpPr txBox="1"/>
          <p:nvPr/>
        </p:nvSpPr>
        <p:spPr>
          <a:xfrm>
            <a:off x="2956165" y="138576"/>
            <a:ext cx="11623993" cy="1938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60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VI. PHÂN TÍCH, THIẾT KẾ, LẬP TRÌNH, KIỂM THỬ</a:t>
            </a:r>
            <a:endParaRPr sz="6000" b="1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pic>
        <p:nvPicPr>
          <p:cNvPr id="177" name="Google Shape;177;p21"/>
          <p:cNvPicPr preferRelativeResize="0"/>
          <p:nvPr/>
        </p:nvPicPr>
        <p:blipFill rotWithShape="1">
          <a:blip r:embed="rId3">
            <a:alphaModFix/>
          </a:blip>
          <a:srcRect r="-633" b="978"/>
          <a:stretch/>
        </p:blipFill>
        <p:spPr>
          <a:xfrm>
            <a:off x="16197943" y="0"/>
            <a:ext cx="2090057" cy="2112742"/>
          </a:xfrm>
          <a:prstGeom prst="ellipse">
            <a:avLst/>
          </a:prstGeom>
          <a:ln w="3175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" name="Rectangle 1"/>
          <p:cNvSpPr/>
          <p:nvPr/>
        </p:nvSpPr>
        <p:spPr>
          <a:xfrm>
            <a:off x="1157829" y="3376246"/>
            <a:ext cx="16085142" cy="670360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sz="4000" dirty="0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3" name="Google Shape;174;p21">
            <a:extLst>
              <a:ext uri="{FF2B5EF4-FFF2-40B4-BE49-F238E27FC236}">
                <a16:creationId xmlns:a16="http://schemas.microsoft.com/office/drawing/2014/main" id="{B0977637-8F53-B324-3B3B-38B639FA5069}"/>
              </a:ext>
            </a:extLst>
          </p:cNvPr>
          <p:cNvSpPr txBox="1"/>
          <p:nvPr/>
        </p:nvSpPr>
        <p:spPr>
          <a:xfrm>
            <a:off x="1157828" y="2160868"/>
            <a:ext cx="7986171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b="1" dirty="0">
                <a:solidFill>
                  <a:srgbClr val="008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3. L</a:t>
            </a:r>
            <a:r>
              <a:rPr lang="vi-VN" sz="4000" b="1" dirty="0" err="1">
                <a:solidFill>
                  <a:srgbClr val="008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ập</a:t>
            </a:r>
            <a:r>
              <a:rPr lang="vi-VN" sz="4000" b="1" dirty="0">
                <a:solidFill>
                  <a:srgbClr val="008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trình và kiểm thử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924C98-CD85-B00E-B71B-0B5C290024E3}"/>
              </a:ext>
            </a:extLst>
          </p:cNvPr>
          <p:cNvSpPr txBox="1"/>
          <p:nvPr/>
        </p:nvSpPr>
        <p:spPr>
          <a:xfrm>
            <a:off x="1509500" y="2673618"/>
            <a:ext cx="543468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000" u="sng" dirty="0">
                <a:solidFill>
                  <a:schemeClr val="bg1"/>
                </a:solidFill>
                <a:latin typeface="Times New Roman" panose="02020603050405020304" pitchFamily="18" charset="0"/>
              </a:rPr>
              <a:t>3.1</a:t>
            </a:r>
            <a:r>
              <a:rPr lang="vi-VN" sz="4000" u="sng" dirty="0">
                <a:solidFill>
                  <a:schemeClr val="bg1"/>
                </a:solidFill>
                <a:latin typeface="Times New Roman" panose="02020603050405020304" pitchFamily="18" charset="0"/>
              </a:rPr>
              <a:t> </a:t>
            </a:r>
            <a:r>
              <a:rPr lang="en-GB" sz="4000" u="sng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Lập</a:t>
            </a:r>
            <a:r>
              <a:rPr lang="en-GB" sz="4000" u="sng" dirty="0">
                <a:solidFill>
                  <a:schemeClr val="bg1"/>
                </a:solidFill>
                <a:latin typeface="Times New Roman" panose="02020603050405020304" pitchFamily="18" charset="0"/>
              </a:rPr>
              <a:t> </a:t>
            </a:r>
            <a:r>
              <a:rPr lang="en-GB" sz="4000" u="sng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trình</a:t>
            </a:r>
            <a:endParaRPr lang="vi-VN" sz="4000" u="sng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C62CE4D-BF99-4FDB-56FE-42182370D17D}"/>
              </a:ext>
            </a:extLst>
          </p:cNvPr>
          <p:cNvSpPr txBox="1"/>
          <p:nvPr/>
        </p:nvSpPr>
        <p:spPr>
          <a:xfrm>
            <a:off x="1810148" y="7731483"/>
            <a:ext cx="6958013" cy="20456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GB" sz="20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Từ</a:t>
            </a:r>
            <a:r>
              <a:rPr lang="en-GB" sz="20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0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GB" sz="20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0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bảng</a:t>
            </a:r>
            <a:r>
              <a:rPr lang="en-GB" sz="20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0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GB" sz="20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0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cơ</a:t>
            </a:r>
            <a:r>
              <a:rPr lang="en-GB" sz="20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0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sở</a:t>
            </a:r>
            <a:r>
              <a:rPr lang="en-GB" sz="20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0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dữ</a:t>
            </a:r>
            <a:r>
              <a:rPr lang="en-GB" sz="20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0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liệu</a:t>
            </a:r>
            <a:r>
              <a:rPr lang="en-GB" sz="20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GB" sz="20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xây</a:t>
            </a:r>
            <a:r>
              <a:rPr lang="en-GB" sz="20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0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dựng</a:t>
            </a:r>
            <a:r>
              <a:rPr lang="en-GB" sz="20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0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thành</a:t>
            </a:r>
            <a:r>
              <a:rPr lang="en-GB" sz="20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0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GB" sz="20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0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đôi</a:t>
            </a:r>
            <a:r>
              <a:rPr lang="en-GB" sz="20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0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tượng</a:t>
            </a:r>
            <a:r>
              <a:rPr lang="en-GB" sz="20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GB" sz="20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với</a:t>
            </a:r>
            <a:r>
              <a:rPr lang="en-GB" sz="20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0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GB" sz="20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0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thuộc</a:t>
            </a:r>
            <a:r>
              <a:rPr lang="en-GB" sz="20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0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tính</a:t>
            </a:r>
            <a:r>
              <a:rPr lang="en-GB" sz="20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0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GB" sz="20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0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phương</a:t>
            </a:r>
            <a:r>
              <a:rPr lang="en-GB" sz="20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0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thức</a:t>
            </a:r>
            <a:r>
              <a:rPr lang="en-GB" sz="20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0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phù</a:t>
            </a:r>
            <a:r>
              <a:rPr lang="en-GB" sz="20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0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hợp</a:t>
            </a:r>
            <a:r>
              <a:rPr lang="en-GB" sz="20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:  </a:t>
            </a:r>
            <a:r>
              <a:rPr lang="en-GB" sz="20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ThanvienModel</a:t>
            </a:r>
            <a:r>
              <a:rPr lang="en-GB" sz="20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GB" sz="20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NhanvienModel</a:t>
            </a:r>
            <a:r>
              <a:rPr lang="en-GB" sz="20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GB" sz="20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SachModel</a:t>
            </a:r>
            <a:r>
              <a:rPr lang="en-GB" sz="20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GB" sz="20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ThetuModel</a:t>
            </a:r>
            <a:r>
              <a:rPr lang="en-GB" sz="20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GB" sz="20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MuontrasachModel</a:t>
            </a:r>
            <a:r>
              <a:rPr lang="en-GB" sz="20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, …</a:t>
            </a:r>
            <a:endParaRPr lang="en-US" sz="2000" dirty="0">
              <a:effectLst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GB" sz="2000" b="1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Class </a:t>
            </a:r>
            <a:r>
              <a:rPr lang="en-GB" sz="2000" b="1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NhanvienModel</a:t>
            </a:r>
            <a:r>
              <a:rPr lang="en-GB" sz="2000" b="1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GB" sz="2000" b="1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lưu</a:t>
            </a:r>
            <a:r>
              <a:rPr lang="en-GB" sz="2000" b="1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000" b="1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trữ</a:t>
            </a:r>
            <a:r>
              <a:rPr lang="en-GB" sz="2000" b="1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000" b="1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GB" sz="2000" b="1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000" b="1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thuộc</a:t>
            </a:r>
            <a:r>
              <a:rPr lang="en-GB" sz="2000" b="1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000" b="1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tính</a:t>
            </a:r>
            <a:r>
              <a:rPr lang="en-GB" sz="2000" b="1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000" b="1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GB" sz="2000" b="1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000" b="1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GB" sz="2000" b="1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000" b="1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hàm</a:t>
            </a:r>
            <a:r>
              <a:rPr lang="en-GB" sz="2000" b="1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getter, setter.</a:t>
            </a:r>
            <a:endParaRPr lang="en-US" sz="2000" dirty="0">
              <a:effectLst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24D42A6-5007-3810-4533-EFD1DCBE4FD6}"/>
              </a:ext>
            </a:extLst>
          </p:cNvPr>
          <p:cNvSpPr txBox="1"/>
          <p:nvPr/>
        </p:nvSpPr>
        <p:spPr>
          <a:xfrm>
            <a:off x="1887432" y="3518080"/>
            <a:ext cx="4390946" cy="958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GB" sz="2400" b="1" dirty="0" err="1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Mô</a:t>
            </a:r>
            <a:r>
              <a:rPr lang="en-GB" sz="2400" b="1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 </a:t>
            </a:r>
            <a:r>
              <a:rPr lang="en-GB" sz="2400" b="1" dirty="0" err="1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tả</a:t>
            </a:r>
            <a:r>
              <a:rPr lang="en-GB" sz="2400" b="1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 chi </a:t>
            </a:r>
            <a:r>
              <a:rPr lang="en-GB" sz="2400" b="1" dirty="0" err="1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tiết</a:t>
            </a:r>
            <a:r>
              <a:rPr lang="en-GB" sz="2400" b="1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 </a:t>
            </a:r>
            <a:r>
              <a:rPr lang="en-GB" sz="2400" b="1" dirty="0" err="1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các</a:t>
            </a:r>
            <a:r>
              <a:rPr lang="en-GB" sz="2400" b="1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 </a:t>
            </a:r>
            <a:r>
              <a:rPr lang="en-GB" sz="2400" b="1" dirty="0" err="1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lớp</a:t>
            </a:r>
            <a:r>
              <a:rPr lang="en-GB" sz="2400" b="1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 </a:t>
            </a:r>
            <a:r>
              <a:rPr lang="en-GB" sz="2400" b="1" dirty="0" err="1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đối</a:t>
            </a:r>
            <a:r>
              <a:rPr lang="en-GB" sz="2400" b="1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 </a:t>
            </a:r>
            <a:r>
              <a:rPr lang="en-GB" sz="2400" b="1" dirty="0" err="1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tượng</a:t>
            </a:r>
            <a:r>
              <a:rPr lang="en-GB" sz="2400" b="1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: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GB" sz="2400" b="1" dirty="0">
                <a:latin typeface="Times New Roman" panose="02020603050405020304" pitchFamily="18" charset="0"/>
              </a:rPr>
              <a:t>- Package Model</a:t>
            </a:r>
            <a:endParaRPr lang="en-US" sz="24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66A557B-ED8B-1D05-0399-59B4186A27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0789" y="4586100"/>
            <a:ext cx="3161324" cy="265882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F8BDB32-4913-532F-8C1E-26DFA65EE1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42035" y="2514791"/>
            <a:ext cx="6885937" cy="7556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34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1"/>
          <p:cNvSpPr txBox="1">
            <a:spLocks noGrp="1"/>
          </p:cNvSpPr>
          <p:nvPr>
            <p:ph type="sldNum" sz="quarter" idx="12"/>
          </p:nvPr>
        </p:nvSpPr>
        <p:spPr>
          <a:xfrm>
            <a:off x="16927972" y="9532164"/>
            <a:ext cx="1156634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/>
              <a:t>19</a:t>
            </a:fld>
            <a:endParaRPr dirty="0"/>
          </a:p>
        </p:txBody>
      </p:sp>
      <p:sp>
        <p:nvSpPr>
          <p:cNvPr id="174" name="Google Shape;174;p21"/>
          <p:cNvSpPr txBox="1"/>
          <p:nvPr/>
        </p:nvSpPr>
        <p:spPr>
          <a:xfrm>
            <a:off x="2956165" y="138576"/>
            <a:ext cx="11623993" cy="1938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60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VI. PHÂN TÍCH, THIẾT KẾ, LẬP TRÌNH, KIỂM THỬ</a:t>
            </a:r>
            <a:endParaRPr sz="6000" b="1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pic>
        <p:nvPicPr>
          <p:cNvPr id="177" name="Google Shape;177;p21"/>
          <p:cNvPicPr preferRelativeResize="0"/>
          <p:nvPr/>
        </p:nvPicPr>
        <p:blipFill rotWithShape="1">
          <a:blip r:embed="rId3">
            <a:alphaModFix/>
          </a:blip>
          <a:srcRect r="-633" b="978"/>
          <a:stretch/>
        </p:blipFill>
        <p:spPr>
          <a:xfrm>
            <a:off x="16197943" y="0"/>
            <a:ext cx="2090057" cy="2112742"/>
          </a:xfrm>
          <a:prstGeom prst="ellipse">
            <a:avLst/>
          </a:prstGeom>
          <a:ln w="3175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" name="Rectangle 1"/>
          <p:cNvSpPr/>
          <p:nvPr/>
        </p:nvSpPr>
        <p:spPr>
          <a:xfrm>
            <a:off x="1157829" y="3376246"/>
            <a:ext cx="16085142" cy="670360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sz="4000" dirty="0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3" name="Google Shape;174;p21">
            <a:extLst>
              <a:ext uri="{FF2B5EF4-FFF2-40B4-BE49-F238E27FC236}">
                <a16:creationId xmlns:a16="http://schemas.microsoft.com/office/drawing/2014/main" id="{B0977637-8F53-B324-3B3B-38B639FA5069}"/>
              </a:ext>
            </a:extLst>
          </p:cNvPr>
          <p:cNvSpPr txBox="1"/>
          <p:nvPr/>
        </p:nvSpPr>
        <p:spPr>
          <a:xfrm>
            <a:off x="1157828" y="2160868"/>
            <a:ext cx="7986171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b="1" dirty="0">
                <a:solidFill>
                  <a:srgbClr val="008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3. L</a:t>
            </a:r>
            <a:r>
              <a:rPr lang="vi-VN" sz="4000" b="1" dirty="0" err="1">
                <a:solidFill>
                  <a:srgbClr val="008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ập</a:t>
            </a:r>
            <a:r>
              <a:rPr lang="vi-VN" sz="4000" b="1" dirty="0">
                <a:solidFill>
                  <a:srgbClr val="008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trình và kiểm thử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924C98-CD85-B00E-B71B-0B5C290024E3}"/>
              </a:ext>
            </a:extLst>
          </p:cNvPr>
          <p:cNvSpPr txBox="1"/>
          <p:nvPr/>
        </p:nvSpPr>
        <p:spPr>
          <a:xfrm>
            <a:off x="1509500" y="2673618"/>
            <a:ext cx="543468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000" u="sng" dirty="0">
                <a:solidFill>
                  <a:schemeClr val="bg1"/>
                </a:solidFill>
                <a:latin typeface="Times New Roman" panose="02020603050405020304" pitchFamily="18" charset="0"/>
              </a:rPr>
              <a:t>3.1</a:t>
            </a:r>
            <a:r>
              <a:rPr lang="vi-VN" sz="4000" u="sng" dirty="0">
                <a:solidFill>
                  <a:schemeClr val="bg1"/>
                </a:solidFill>
                <a:latin typeface="Times New Roman" panose="02020603050405020304" pitchFamily="18" charset="0"/>
              </a:rPr>
              <a:t> </a:t>
            </a:r>
            <a:r>
              <a:rPr lang="en-GB" sz="4000" u="sng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Lập</a:t>
            </a:r>
            <a:r>
              <a:rPr lang="en-GB" sz="4000" u="sng" dirty="0">
                <a:solidFill>
                  <a:schemeClr val="bg1"/>
                </a:solidFill>
                <a:latin typeface="Times New Roman" panose="02020603050405020304" pitchFamily="18" charset="0"/>
              </a:rPr>
              <a:t> </a:t>
            </a:r>
            <a:r>
              <a:rPr lang="en-GB" sz="4000" u="sng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trình</a:t>
            </a:r>
            <a:endParaRPr lang="vi-VN" sz="4000" u="sng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24D42A6-5007-3810-4533-EFD1DCBE4FD6}"/>
              </a:ext>
            </a:extLst>
          </p:cNvPr>
          <p:cNvSpPr txBox="1"/>
          <p:nvPr/>
        </p:nvSpPr>
        <p:spPr>
          <a:xfrm>
            <a:off x="2501794" y="3489952"/>
            <a:ext cx="13005483" cy="3990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GB" sz="2000" b="1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Class </a:t>
            </a:r>
            <a:r>
              <a:rPr lang="en-GB" sz="2000" b="1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ThetuModel</a:t>
            </a:r>
            <a:r>
              <a:rPr lang="en-GB" sz="2000" b="1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GB" sz="2000" b="1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tuong</a:t>
            </a:r>
            <a:r>
              <a:rPr lang="en-GB" sz="2000" b="1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000" b="1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tự</a:t>
            </a:r>
            <a:r>
              <a:rPr lang="en-GB" sz="2000" b="1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000" b="1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cũng</a:t>
            </a:r>
            <a:r>
              <a:rPr lang="en-GB" sz="2000" b="1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000" b="1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lưu</a:t>
            </a:r>
            <a:r>
              <a:rPr lang="en-GB" sz="2000" b="1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000" b="1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trữ</a:t>
            </a:r>
            <a:r>
              <a:rPr lang="en-GB" sz="2000" b="1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000" b="1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GB" sz="2000" b="1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000" b="1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thuộc</a:t>
            </a:r>
            <a:r>
              <a:rPr lang="en-GB" sz="2000" b="1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000" b="1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tính</a:t>
            </a:r>
            <a:r>
              <a:rPr lang="en-GB" sz="2000" b="1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000" b="1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GB" sz="2000" b="1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000" b="1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bảng</a:t>
            </a:r>
            <a:r>
              <a:rPr lang="en-GB" sz="2000" b="1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THETU,  </a:t>
            </a:r>
            <a:r>
              <a:rPr lang="en-GB" sz="2000" b="1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cũng</a:t>
            </a:r>
            <a:r>
              <a:rPr lang="en-GB" sz="2000" b="1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000" b="1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như</a:t>
            </a:r>
            <a:r>
              <a:rPr lang="en-GB" sz="2000" b="1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000" b="1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GB" sz="2000" b="1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000" b="1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hàm</a:t>
            </a:r>
            <a:r>
              <a:rPr lang="en-GB" sz="2000" b="1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getter, setter </a:t>
            </a:r>
            <a:r>
              <a:rPr lang="en-GB" sz="2000" b="1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phù</a:t>
            </a:r>
            <a:r>
              <a:rPr lang="en-GB" sz="2000" b="1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000" b="1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hợp</a:t>
            </a:r>
            <a:r>
              <a:rPr lang="en-GB" sz="2000" b="1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2000" dirty="0">
              <a:effectLst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70186D9-9ED4-D9F3-F378-81BB3BA82F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5585" y="4167432"/>
            <a:ext cx="8709091" cy="5467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431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0"/>
          <p:cNvSpPr txBox="1"/>
          <p:nvPr/>
        </p:nvSpPr>
        <p:spPr>
          <a:xfrm>
            <a:off x="717848" y="3801021"/>
            <a:ext cx="7746883" cy="42299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0" marR="0" lvl="0" indent="0" algn="l" rtl="0">
              <a:spcBef>
                <a:spcPts val="2400"/>
              </a:spcBef>
              <a:spcAft>
                <a:spcPts val="0"/>
              </a:spcAft>
              <a:buNone/>
            </a:pPr>
            <a:r>
              <a:rPr lang="vi-VN" sz="4000" i="0" u="none" strike="noStrike" cap="none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Nguyễn Tiến Đạt - 21521943</a:t>
            </a:r>
            <a:endParaRPr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rtl="0">
              <a:spcBef>
                <a:spcPts val="2400"/>
              </a:spcBef>
              <a:spcAft>
                <a:spcPts val="0"/>
              </a:spcAft>
              <a:buNone/>
            </a:pPr>
            <a:r>
              <a:rPr lang="vi-VN" sz="4000" i="0" u="none" strike="noStrike" cap="none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Nguyễn Việt Hoàng - 21522095</a:t>
            </a:r>
            <a:endParaRPr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rtl="0">
              <a:spcBef>
                <a:spcPts val="2400"/>
              </a:spcBef>
              <a:spcAft>
                <a:spcPts val="0"/>
              </a:spcAft>
              <a:buNone/>
            </a:pPr>
            <a:r>
              <a:rPr lang="vi-VN" sz="4000" i="0" u="none" strike="noStrike" cap="none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Lê Bá Nhất Long – 21522300</a:t>
            </a:r>
          </a:p>
          <a:p>
            <a:pPr>
              <a:spcBef>
                <a:spcPts val="2400"/>
              </a:spcBef>
            </a:pPr>
            <a:r>
              <a:rPr lang="vi-VN" sz="4000" i="0" u="none" strike="noStrike" cap="none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Trần Hoàng Phúc - 21522479</a:t>
            </a:r>
            <a:endParaRPr lang="vi-VN" sz="40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rtl="0">
              <a:spcBef>
                <a:spcPts val="2400"/>
              </a:spcBef>
              <a:spcAft>
                <a:spcPts val="0"/>
              </a:spcAft>
              <a:buNone/>
            </a:pPr>
            <a:endParaRPr b="1" dirty="0">
              <a:solidFill>
                <a:schemeClr val="accent3">
                  <a:lumMod val="75000"/>
                </a:schemeClr>
              </a:solidFill>
              <a:latin typeface="+mj-lt"/>
            </a:endParaRPr>
          </a:p>
        </p:txBody>
      </p:sp>
      <p:pic>
        <p:nvPicPr>
          <p:cNvPr id="8" name="Google Shape;177;p21"/>
          <p:cNvPicPr preferRelativeResize="0"/>
          <p:nvPr/>
        </p:nvPicPr>
        <p:blipFill rotWithShape="1">
          <a:blip r:embed="rId3">
            <a:alphaModFix/>
          </a:blip>
          <a:srcRect r="-633" b="978"/>
          <a:stretch/>
        </p:blipFill>
        <p:spPr>
          <a:xfrm>
            <a:off x="16197943" y="0"/>
            <a:ext cx="2090057" cy="2112742"/>
          </a:xfrm>
          <a:prstGeom prst="ellipse">
            <a:avLst/>
          </a:prstGeom>
          <a:ln w="3175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4731" y="2112742"/>
            <a:ext cx="9444445" cy="708333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3" name="Google Shape;154;p19">
            <a:extLst>
              <a:ext uri="{FF2B5EF4-FFF2-40B4-BE49-F238E27FC236}">
                <a16:creationId xmlns:a16="http://schemas.microsoft.com/office/drawing/2014/main" id="{498E9BFA-302D-9778-221D-E72C7A2B3F1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223684" y="2447514"/>
            <a:ext cx="7746883" cy="1094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59075" rIns="0" bIns="0" anchor="t" anchorCtr="0">
            <a:spAutoFit/>
          </a:bodyPr>
          <a:lstStyle/>
          <a:p>
            <a:pPr marL="227965" marR="0" lvl="0" indent="0" algn="ctr" rtl="0">
              <a:lnSpc>
                <a:spcPct val="819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-VN" sz="6600" b="1" i="0" u="none" strike="noStrike" cap="none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/>
                <a:ea typeface="Trebuchet MS"/>
                <a:cs typeface="Trebuchet MS"/>
                <a:sym typeface="Trebuchet MS"/>
              </a:rPr>
              <a:t>Ruud Gullit team</a:t>
            </a:r>
            <a:endParaRPr sz="6600" b="1" i="0" u="none" strike="noStrike" cap="none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Arial"/>
            </a:endParaRPr>
          </a:p>
        </p:txBody>
      </p:sp>
      <p:sp>
        <p:nvSpPr>
          <p:cNvPr id="4" name="Google Shape;157;p19">
            <a:extLst>
              <a:ext uri="{FF2B5EF4-FFF2-40B4-BE49-F238E27FC236}">
                <a16:creationId xmlns:a16="http://schemas.microsoft.com/office/drawing/2014/main" id="{D256FF6F-A131-FE12-213C-D2C46B03E063}"/>
              </a:ext>
            </a:extLst>
          </p:cNvPr>
          <p:cNvSpPr txBox="1">
            <a:spLocks noGrp="1"/>
          </p:cNvSpPr>
          <p:nvPr>
            <p:ph type="sldNum" sz="quarter" idx="12"/>
          </p:nvPr>
        </p:nvSpPr>
        <p:spPr>
          <a:xfrm>
            <a:off x="16995228" y="9653304"/>
            <a:ext cx="11279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/>
              <a:t>2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1"/>
          <p:cNvSpPr txBox="1">
            <a:spLocks noGrp="1"/>
          </p:cNvSpPr>
          <p:nvPr>
            <p:ph type="sldNum" sz="quarter" idx="12"/>
          </p:nvPr>
        </p:nvSpPr>
        <p:spPr>
          <a:xfrm>
            <a:off x="16927972" y="9532164"/>
            <a:ext cx="1156634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/>
              <a:t>20</a:t>
            </a:fld>
            <a:endParaRPr dirty="0"/>
          </a:p>
        </p:txBody>
      </p:sp>
      <p:sp>
        <p:nvSpPr>
          <p:cNvPr id="174" name="Google Shape;174;p21"/>
          <p:cNvSpPr txBox="1"/>
          <p:nvPr/>
        </p:nvSpPr>
        <p:spPr>
          <a:xfrm>
            <a:off x="2956165" y="138576"/>
            <a:ext cx="11623993" cy="1938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60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VI. PHÂN TÍCH, THIẾT KẾ, LẬP TRÌNH, KIỂM THỬ</a:t>
            </a:r>
            <a:endParaRPr sz="6000" b="1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pic>
        <p:nvPicPr>
          <p:cNvPr id="177" name="Google Shape;177;p21"/>
          <p:cNvPicPr preferRelativeResize="0"/>
          <p:nvPr/>
        </p:nvPicPr>
        <p:blipFill rotWithShape="1">
          <a:blip r:embed="rId3">
            <a:alphaModFix/>
          </a:blip>
          <a:srcRect r="-633" b="978"/>
          <a:stretch/>
        </p:blipFill>
        <p:spPr>
          <a:xfrm>
            <a:off x="16197943" y="0"/>
            <a:ext cx="2090057" cy="2112742"/>
          </a:xfrm>
          <a:prstGeom prst="ellipse">
            <a:avLst/>
          </a:prstGeom>
          <a:ln w="3175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" name="Rectangle 1"/>
          <p:cNvSpPr/>
          <p:nvPr/>
        </p:nvSpPr>
        <p:spPr>
          <a:xfrm>
            <a:off x="1157829" y="3376246"/>
            <a:ext cx="16085142" cy="670360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sz="4000" dirty="0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3" name="Google Shape;174;p21">
            <a:extLst>
              <a:ext uri="{FF2B5EF4-FFF2-40B4-BE49-F238E27FC236}">
                <a16:creationId xmlns:a16="http://schemas.microsoft.com/office/drawing/2014/main" id="{B0977637-8F53-B324-3B3B-38B639FA5069}"/>
              </a:ext>
            </a:extLst>
          </p:cNvPr>
          <p:cNvSpPr txBox="1"/>
          <p:nvPr/>
        </p:nvSpPr>
        <p:spPr>
          <a:xfrm>
            <a:off x="1157828" y="2160868"/>
            <a:ext cx="7986171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b="1" dirty="0">
                <a:solidFill>
                  <a:srgbClr val="008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3. L</a:t>
            </a:r>
            <a:r>
              <a:rPr lang="vi-VN" sz="4000" b="1" dirty="0" err="1">
                <a:solidFill>
                  <a:srgbClr val="008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ập</a:t>
            </a:r>
            <a:r>
              <a:rPr lang="vi-VN" sz="4000" b="1" dirty="0">
                <a:solidFill>
                  <a:srgbClr val="008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trình và kiểm thử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924C98-CD85-B00E-B71B-0B5C290024E3}"/>
              </a:ext>
            </a:extLst>
          </p:cNvPr>
          <p:cNvSpPr txBox="1"/>
          <p:nvPr/>
        </p:nvSpPr>
        <p:spPr>
          <a:xfrm>
            <a:off x="1509500" y="2673618"/>
            <a:ext cx="543468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000" u="sng" dirty="0">
                <a:solidFill>
                  <a:schemeClr val="bg1"/>
                </a:solidFill>
                <a:latin typeface="Times New Roman" panose="02020603050405020304" pitchFamily="18" charset="0"/>
              </a:rPr>
              <a:t>3.1</a:t>
            </a:r>
            <a:r>
              <a:rPr lang="vi-VN" sz="4000" u="sng" dirty="0">
                <a:solidFill>
                  <a:schemeClr val="bg1"/>
                </a:solidFill>
                <a:latin typeface="Times New Roman" panose="02020603050405020304" pitchFamily="18" charset="0"/>
              </a:rPr>
              <a:t> </a:t>
            </a:r>
            <a:r>
              <a:rPr lang="en-GB" sz="4000" u="sng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Lập</a:t>
            </a:r>
            <a:r>
              <a:rPr lang="en-GB" sz="4000" u="sng" dirty="0">
                <a:solidFill>
                  <a:schemeClr val="bg1"/>
                </a:solidFill>
                <a:latin typeface="Times New Roman" panose="02020603050405020304" pitchFamily="18" charset="0"/>
              </a:rPr>
              <a:t> </a:t>
            </a:r>
            <a:r>
              <a:rPr lang="en-GB" sz="4000" u="sng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trình</a:t>
            </a:r>
            <a:endParaRPr lang="vi-VN" sz="4000" u="sng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24D42A6-5007-3810-4533-EFD1DCBE4FD6}"/>
              </a:ext>
            </a:extLst>
          </p:cNvPr>
          <p:cNvSpPr txBox="1"/>
          <p:nvPr/>
        </p:nvSpPr>
        <p:spPr>
          <a:xfrm>
            <a:off x="1630256" y="3407517"/>
            <a:ext cx="2470548" cy="4901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"/>
            </a:pPr>
            <a:r>
              <a:rPr lang="en-GB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Package View: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2AB8DC-481F-DF40-3398-F304516C77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2289" y="4132218"/>
            <a:ext cx="3402685" cy="49106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816B3BE-66AA-1F67-C05A-B78D6298B848}"/>
              </a:ext>
            </a:extLst>
          </p:cNvPr>
          <p:cNvSpPr txBox="1"/>
          <p:nvPr/>
        </p:nvSpPr>
        <p:spPr>
          <a:xfrm>
            <a:off x="8142395" y="2315029"/>
            <a:ext cx="8515349" cy="1391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Package view </a:t>
            </a:r>
            <a:r>
              <a:rPr lang="en-GB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quản</a:t>
            </a:r>
            <a:r>
              <a:rPr lang="en-GB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lí</a:t>
            </a:r>
            <a:r>
              <a:rPr lang="en-GB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GB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giao</a:t>
            </a:r>
            <a:r>
              <a:rPr lang="en-GB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diện</a:t>
            </a:r>
            <a:r>
              <a:rPr lang="en-GB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mà</a:t>
            </a:r>
            <a:r>
              <a:rPr lang="en-GB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người</a:t>
            </a:r>
            <a:r>
              <a:rPr lang="en-GB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dùng</a:t>
            </a:r>
            <a:r>
              <a:rPr lang="en-GB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GB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thể</a:t>
            </a:r>
            <a:r>
              <a:rPr lang="en-GB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nhìn</a:t>
            </a:r>
            <a:r>
              <a:rPr lang="en-GB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thấy</a:t>
            </a:r>
            <a:r>
              <a:rPr lang="en-GB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GB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ThanhvienView</a:t>
            </a:r>
            <a:r>
              <a:rPr lang="en-GB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GB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NhanvienHomePageView</a:t>
            </a:r>
            <a:r>
              <a:rPr lang="en-GB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GB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QuanLiView</a:t>
            </a:r>
            <a:r>
              <a:rPr lang="en-GB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GB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QuanLiNhanVienView</a:t>
            </a:r>
            <a:r>
              <a:rPr lang="en-GB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…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GB" sz="18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LoginView</a:t>
            </a:r>
            <a:r>
              <a:rPr lang="en-GB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GB" sz="18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Chứa</a:t>
            </a:r>
            <a:r>
              <a:rPr lang="en-GB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GB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Jbutton</a:t>
            </a:r>
            <a:r>
              <a:rPr lang="en-GB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GB" sz="18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JPanel</a:t>
            </a:r>
            <a:r>
              <a:rPr lang="en-GB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GB" sz="18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JTable</a:t>
            </a:r>
            <a:r>
              <a:rPr lang="en-GB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…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91650E2-0E23-3D07-26A3-CD60F746F4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24827" y="3341032"/>
            <a:ext cx="6405724" cy="6822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384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1"/>
          <p:cNvSpPr txBox="1">
            <a:spLocks noGrp="1"/>
          </p:cNvSpPr>
          <p:nvPr>
            <p:ph type="sldNum" sz="quarter" idx="12"/>
          </p:nvPr>
        </p:nvSpPr>
        <p:spPr>
          <a:xfrm>
            <a:off x="16927972" y="9532164"/>
            <a:ext cx="1156634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/>
              <a:t>21</a:t>
            </a:fld>
            <a:endParaRPr dirty="0"/>
          </a:p>
        </p:txBody>
      </p:sp>
      <p:sp>
        <p:nvSpPr>
          <p:cNvPr id="174" name="Google Shape;174;p21"/>
          <p:cNvSpPr txBox="1"/>
          <p:nvPr/>
        </p:nvSpPr>
        <p:spPr>
          <a:xfrm>
            <a:off x="2956165" y="138576"/>
            <a:ext cx="11623993" cy="1938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60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VI. PHÂN TÍCH, THIẾT KẾ, LẬP TRÌNH, KIỂM THỬ</a:t>
            </a:r>
            <a:endParaRPr sz="6000" b="1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pic>
        <p:nvPicPr>
          <p:cNvPr id="177" name="Google Shape;177;p21"/>
          <p:cNvPicPr preferRelativeResize="0"/>
          <p:nvPr/>
        </p:nvPicPr>
        <p:blipFill rotWithShape="1">
          <a:blip r:embed="rId3">
            <a:alphaModFix/>
          </a:blip>
          <a:srcRect r="-633" b="978"/>
          <a:stretch/>
        </p:blipFill>
        <p:spPr>
          <a:xfrm>
            <a:off x="16197943" y="0"/>
            <a:ext cx="2090057" cy="2112742"/>
          </a:xfrm>
          <a:prstGeom prst="ellipse">
            <a:avLst/>
          </a:prstGeom>
          <a:ln w="3175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" name="Rectangle 1"/>
          <p:cNvSpPr/>
          <p:nvPr/>
        </p:nvSpPr>
        <p:spPr>
          <a:xfrm>
            <a:off x="1157829" y="3376246"/>
            <a:ext cx="16085142" cy="670360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sz="4000" dirty="0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3" name="Google Shape;174;p21">
            <a:extLst>
              <a:ext uri="{FF2B5EF4-FFF2-40B4-BE49-F238E27FC236}">
                <a16:creationId xmlns:a16="http://schemas.microsoft.com/office/drawing/2014/main" id="{B0977637-8F53-B324-3B3B-38B639FA5069}"/>
              </a:ext>
            </a:extLst>
          </p:cNvPr>
          <p:cNvSpPr txBox="1"/>
          <p:nvPr/>
        </p:nvSpPr>
        <p:spPr>
          <a:xfrm>
            <a:off x="1157828" y="2160868"/>
            <a:ext cx="7986171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b="1" dirty="0">
                <a:solidFill>
                  <a:srgbClr val="008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3. L</a:t>
            </a:r>
            <a:r>
              <a:rPr lang="vi-VN" sz="4000" b="1" dirty="0" err="1">
                <a:solidFill>
                  <a:srgbClr val="008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ập</a:t>
            </a:r>
            <a:r>
              <a:rPr lang="vi-VN" sz="4000" b="1" dirty="0">
                <a:solidFill>
                  <a:srgbClr val="008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trình và kiểm thử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924C98-CD85-B00E-B71B-0B5C290024E3}"/>
              </a:ext>
            </a:extLst>
          </p:cNvPr>
          <p:cNvSpPr txBox="1"/>
          <p:nvPr/>
        </p:nvSpPr>
        <p:spPr>
          <a:xfrm>
            <a:off x="1509500" y="2673618"/>
            <a:ext cx="543468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000" u="sng" dirty="0">
                <a:solidFill>
                  <a:schemeClr val="bg1"/>
                </a:solidFill>
                <a:latin typeface="Times New Roman" panose="02020603050405020304" pitchFamily="18" charset="0"/>
              </a:rPr>
              <a:t>3.1</a:t>
            </a:r>
            <a:r>
              <a:rPr lang="vi-VN" sz="4000" u="sng" dirty="0">
                <a:solidFill>
                  <a:schemeClr val="bg1"/>
                </a:solidFill>
                <a:latin typeface="Times New Roman" panose="02020603050405020304" pitchFamily="18" charset="0"/>
              </a:rPr>
              <a:t> </a:t>
            </a:r>
            <a:r>
              <a:rPr lang="en-GB" sz="4000" u="sng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Lập</a:t>
            </a:r>
            <a:r>
              <a:rPr lang="en-GB" sz="4000" u="sng" dirty="0">
                <a:solidFill>
                  <a:schemeClr val="bg1"/>
                </a:solidFill>
                <a:latin typeface="Times New Roman" panose="02020603050405020304" pitchFamily="18" charset="0"/>
              </a:rPr>
              <a:t> </a:t>
            </a:r>
            <a:r>
              <a:rPr lang="en-GB" sz="4000" u="sng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trình</a:t>
            </a:r>
            <a:endParaRPr lang="vi-VN" sz="4000" u="sng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24D42A6-5007-3810-4533-EFD1DCBE4FD6}"/>
              </a:ext>
            </a:extLst>
          </p:cNvPr>
          <p:cNvSpPr txBox="1"/>
          <p:nvPr/>
        </p:nvSpPr>
        <p:spPr>
          <a:xfrm>
            <a:off x="1630256" y="3407517"/>
            <a:ext cx="2470548" cy="4901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"/>
            </a:pPr>
            <a:r>
              <a:rPr lang="en-GB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Package View: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2AB8DC-481F-DF40-3398-F304516C77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3294" y="4132218"/>
            <a:ext cx="4174211" cy="6024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62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1"/>
          <p:cNvSpPr txBox="1">
            <a:spLocks noGrp="1"/>
          </p:cNvSpPr>
          <p:nvPr>
            <p:ph type="sldNum" sz="quarter" idx="12"/>
          </p:nvPr>
        </p:nvSpPr>
        <p:spPr>
          <a:xfrm>
            <a:off x="16927972" y="9532164"/>
            <a:ext cx="1156634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/>
              <a:t>22</a:t>
            </a:fld>
            <a:endParaRPr dirty="0"/>
          </a:p>
        </p:txBody>
      </p:sp>
      <p:sp>
        <p:nvSpPr>
          <p:cNvPr id="174" name="Google Shape;174;p21"/>
          <p:cNvSpPr txBox="1"/>
          <p:nvPr/>
        </p:nvSpPr>
        <p:spPr>
          <a:xfrm>
            <a:off x="2956165" y="138576"/>
            <a:ext cx="11623993" cy="1938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60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VI. PHÂN TÍCH, THIẾT KẾ, LẬP TRÌNH, KIỂM THỬ</a:t>
            </a:r>
            <a:endParaRPr sz="6000" b="1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pic>
        <p:nvPicPr>
          <p:cNvPr id="177" name="Google Shape;177;p21"/>
          <p:cNvPicPr preferRelativeResize="0"/>
          <p:nvPr/>
        </p:nvPicPr>
        <p:blipFill rotWithShape="1">
          <a:blip r:embed="rId3">
            <a:alphaModFix/>
          </a:blip>
          <a:srcRect r="-633" b="978"/>
          <a:stretch/>
        </p:blipFill>
        <p:spPr>
          <a:xfrm>
            <a:off x="16197943" y="0"/>
            <a:ext cx="2090057" cy="2112742"/>
          </a:xfrm>
          <a:prstGeom prst="ellipse">
            <a:avLst/>
          </a:prstGeom>
          <a:ln w="3175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" name="Rectangle 1"/>
          <p:cNvSpPr/>
          <p:nvPr/>
        </p:nvSpPr>
        <p:spPr>
          <a:xfrm>
            <a:off x="1157829" y="3376246"/>
            <a:ext cx="16085142" cy="670360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sz="4000" dirty="0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3" name="Google Shape;174;p21">
            <a:extLst>
              <a:ext uri="{FF2B5EF4-FFF2-40B4-BE49-F238E27FC236}">
                <a16:creationId xmlns:a16="http://schemas.microsoft.com/office/drawing/2014/main" id="{B0977637-8F53-B324-3B3B-38B639FA5069}"/>
              </a:ext>
            </a:extLst>
          </p:cNvPr>
          <p:cNvSpPr txBox="1"/>
          <p:nvPr/>
        </p:nvSpPr>
        <p:spPr>
          <a:xfrm>
            <a:off x="1157828" y="2160868"/>
            <a:ext cx="7986171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b="1" dirty="0">
                <a:solidFill>
                  <a:srgbClr val="008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3. L</a:t>
            </a:r>
            <a:r>
              <a:rPr lang="vi-VN" sz="4000" b="1" dirty="0" err="1">
                <a:solidFill>
                  <a:srgbClr val="008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ập</a:t>
            </a:r>
            <a:r>
              <a:rPr lang="vi-VN" sz="4000" b="1" dirty="0">
                <a:solidFill>
                  <a:srgbClr val="008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trình và kiểm thử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924C98-CD85-B00E-B71B-0B5C290024E3}"/>
              </a:ext>
            </a:extLst>
          </p:cNvPr>
          <p:cNvSpPr txBox="1"/>
          <p:nvPr/>
        </p:nvSpPr>
        <p:spPr>
          <a:xfrm>
            <a:off x="1509500" y="2673618"/>
            <a:ext cx="543468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000" u="sng" dirty="0">
                <a:solidFill>
                  <a:schemeClr val="bg1"/>
                </a:solidFill>
                <a:latin typeface="Times New Roman" panose="02020603050405020304" pitchFamily="18" charset="0"/>
              </a:rPr>
              <a:t>3.1</a:t>
            </a:r>
            <a:r>
              <a:rPr lang="vi-VN" sz="4000" u="sng" dirty="0">
                <a:solidFill>
                  <a:schemeClr val="bg1"/>
                </a:solidFill>
                <a:latin typeface="Times New Roman" panose="02020603050405020304" pitchFamily="18" charset="0"/>
              </a:rPr>
              <a:t> </a:t>
            </a:r>
            <a:r>
              <a:rPr lang="en-GB" sz="4000" u="sng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Lập</a:t>
            </a:r>
            <a:r>
              <a:rPr lang="en-GB" sz="4000" u="sng" dirty="0">
                <a:solidFill>
                  <a:schemeClr val="bg1"/>
                </a:solidFill>
                <a:latin typeface="Times New Roman" panose="02020603050405020304" pitchFamily="18" charset="0"/>
              </a:rPr>
              <a:t> </a:t>
            </a:r>
            <a:r>
              <a:rPr lang="en-GB" sz="4000" u="sng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trình</a:t>
            </a:r>
            <a:endParaRPr lang="vi-VN" sz="4000" u="sng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16B3BE-66AA-1F67-C05A-B78D6298B848}"/>
              </a:ext>
            </a:extLst>
          </p:cNvPr>
          <p:cNvSpPr txBox="1"/>
          <p:nvPr/>
        </p:nvSpPr>
        <p:spPr>
          <a:xfrm>
            <a:off x="5150913" y="2849901"/>
            <a:ext cx="8515349" cy="1391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Package view </a:t>
            </a:r>
            <a:r>
              <a:rPr lang="en-GB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quản</a:t>
            </a:r>
            <a:r>
              <a:rPr lang="en-GB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lí</a:t>
            </a:r>
            <a:r>
              <a:rPr lang="en-GB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GB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giao</a:t>
            </a:r>
            <a:r>
              <a:rPr lang="en-GB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diện</a:t>
            </a:r>
            <a:r>
              <a:rPr lang="en-GB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mà</a:t>
            </a:r>
            <a:r>
              <a:rPr lang="en-GB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người</a:t>
            </a:r>
            <a:r>
              <a:rPr lang="en-GB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dùng</a:t>
            </a:r>
            <a:r>
              <a:rPr lang="en-GB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GB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thể</a:t>
            </a:r>
            <a:r>
              <a:rPr lang="en-GB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nhìn</a:t>
            </a:r>
            <a:r>
              <a:rPr lang="en-GB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thấy</a:t>
            </a:r>
            <a:r>
              <a:rPr lang="en-GB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GB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ThanhvienView</a:t>
            </a:r>
            <a:r>
              <a:rPr lang="en-GB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GB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NhanvienHomePageView</a:t>
            </a:r>
            <a:r>
              <a:rPr lang="en-GB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GB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QuanLiView</a:t>
            </a:r>
            <a:r>
              <a:rPr lang="en-GB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GB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QuanLiNhanVienView</a:t>
            </a:r>
            <a:r>
              <a:rPr lang="en-GB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…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GB" sz="18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LoginView</a:t>
            </a:r>
            <a:r>
              <a:rPr lang="en-GB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GB" sz="18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Chứa</a:t>
            </a:r>
            <a:r>
              <a:rPr lang="en-GB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GB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18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Jbutton</a:t>
            </a:r>
            <a:r>
              <a:rPr lang="en-GB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GB" sz="18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JPanel</a:t>
            </a:r>
            <a:r>
              <a:rPr lang="en-GB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GB" sz="18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JTable</a:t>
            </a:r>
            <a:r>
              <a:rPr lang="en-GB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…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91650E2-0E23-3D07-26A3-CD60F746F4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7313" y="4132218"/>
            <a:ext cx="6379268" cy="618458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92CF004-E4D5-D4B1-F065-86046A85D1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00400" y="4132218"/>
            <a:ext cx="7518743" cy="4844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687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1"/>
          <p:cNvSpPr txBox="1">
            <a:spLocks noGrp="1"/>
          </p:cNvSpPr>
          <p:nvPr>
            <p:ph type="sldNum" sz="quarter" idx="12"/>
          </p:nvPr>
        </p:nvSpPr>
        <p:spPr>
          <a:xfrm>
            <a:off x="16927972" y="9532164"/>
            <a:ext cx="1156634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/>
              <a:t>23</a:t>
            </a:fld>
            <a:endParaRPr dirty="0"/>
          </a:p>
        </p:txBody>
      </p:sp>
      <p:sp>
        <p:nvSpPr>
          <p:cNvPr id="174" name="Google Shape;174;p21"/>
          <p:cNvSpPr txBox="1"/>
          <p:nvPr/>
        </p:nvSpPr>
        <p:spPr>
          <a:xfrm>
            <a:off x="2956165" y="138576"/>
            <a:ext cx="11623993" cy="1938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60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VI. PHÂN TÍCH, THIẾT KẾ, LẬP TRÌNH, KIỂM THỬ</a:t>
            </a:r>
            <a:endParaRPr sz="6000" b="1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pic>
        <p:nvPicPr>
          <p:cNvPr id="177" name="Google Shape;177;p21"/>
          <p:cNvPicPr preferRelativeResize="0"/>
          <p:nvPr/>
        </p:nvPicPr>
        <p:blipFill rotWithShape="1">
          <a:blip r:embed="rId3">
            <a:alphaModFix/>
          </a:blip>
          <a:srcRect r="-633" b="978"/>
          <a:stretch/>
        </p:blipFill>
        <p:spPr>
          <a:xfrm>
            <a:off x="16197943" y="0"/>
            <a:ext cx="2090057" cy="2112742"/>
          </a:xfrm>
          <a:prstGeom prst="ellipse">
            <a:avLst/>
          </a:prstGeom>
          <a:ln w="3175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" name="Rectangle 1"/>
          <p:cNvSpPr/>
          <p:nvPr/>
        </p:nvSpPr>
        <p:spPr>
          <a:xfrm>
            <a:off x="1157829" y="3376246"/>
            <a:ext cx="16085142" cy="670360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sz="4000" dirty="0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3" name="Google Shape;174;p21">
            <a:extLst>
              <a:ext uri="{FF2B5EF4-FFF2-40B4-BE49-F238E27FC236}">
                <a16:creationId xmlns:a16="http://schemas.microsoft.com/office/drawing/2014/main" id="{B0977637-8F53-B324-3B3B-38B639FA5069}"/>
              </a:ext>
            </a:extLst>
          </p:cNvPr>
          <p:cNvSpPr txBox="1"/>
          <p:nvPr/>
        </p:nvSpPr>
        <p:spPr>
          <a:xfrm>
            <a:off x="1157828" y="2160868"/>
            <a:ext cx="7986171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b="1" dirty="0">
                <a:solidFill>
                  <a:srgbClr val="008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3. L</a:t>
            </a:r>
            <a:r>
              <a:rPr lang="vi-VN" sz="4000" b="1" dirty="0" err="1">
                <a:solidFill>
                  <a:srgbClr val="008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ập</a:t>
            </a:r>
            <a:r>
              <a:rPr lang="vi-VN" sz="4000" b="1" dirty="0">
                <a:solidFill>
                  <a:srgbClr val="008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trình và kiểm thử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924C98-CD85-B00E-B71B-0B5C290024E3}"/>
              </a:ext>
            </a:extLst>
          </p:cNvPr>
          <p:cNvSpPr txBox="1"/>
          <p:nvPr/>
        </p:nvSpPr>
        <p:spPr>
          <a:xfrm>
            <a:off x="1509500" y="2673618"/>
            <a:ext cx="543468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000" u="sng" dirty="0">
                <a:solidFill>
                  <a:schemeClr val="bg1"/>
                </a:solidFill>
                <a:latin typeface="Times New Roman" panose="02020603050405020304" pitchFamily="18" charset="0"/>
              </a:rPr>
              <a:t>3.1</a:t>
            </a:r>
            <a:r>
              <a:rPr lang="vi-VN" sz="4000" u="sng" dirty="0">
                <a:solidFill>
                  <a:schemeClr val="bg1"/>
                </a:solidFill>
                <a:latin typeface="Times New Roman" panose="02020603050405020304" pitchFamily="18" charset="0"/>
              </a:rPr>
              <a:t> </a:t>
            </a:r>
            <a:r>
              <a:rPr lang="en-GB" sz="4000" u="sng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Lập</a:t>
            </a:r>
            <a:r>
              <a:rPr lang="en-GB" sz="4000" u="sng" dirty="0">
                <a:solidFill>
                  <a:schemeClr val="bg1"/>
                </a:solidFill>
                <a:latin typeface="Times New Roman" panose="02020603050405020304" pitchFamily="18" charset="0"/>
              </a:rPr>
              <a:t> </a:t>
            </a:r>
            <a:r>
              <a:rPr lang="en-GB" sz="4000" u="sng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trình</a:t>
            </a:r>
            <a:endParaRPr lang="vi-VN" sz="4000" u="sng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16B3BE-66AA-1F67-C05A-B78D6298B848}"/>
              </a:ext>
            </a:extLst>
          </p:cNvPr>
          <p:cNvSpPr txBox="1"/>
          <p:nvPr/>
        </p:nvSpPr>
        <p:spPr>
          <a:xfrm>
            <a:off x="4886324" y="3415305"/>
            <a:ext cx="8515349" cy="148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GB" sz="20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GB" sz="20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20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hàm</a:t>
            </a:r>
            <a:r>
              <a:rPr lang="en-GB" sz="20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20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để</a:t>
            </a:r>
            <a:r>
              <a:rPr lang="en-GB" sz="20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20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xử</a:t>
            </a:r>
            <a:r>
              <a:rPr lang="en-GB" sz="20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20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lý</a:t>
            </a:r>
            <a:r>
              <a:rPr lang="en-GB" sz="20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20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khi</a:t>
            </a:r>
            <a:r>
              <a:rPr lang="en-GB" sz="20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20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GB" sz="20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20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tác</a:t>
            </a:r>
            <a:r>
              <a:rPr lang="en-GB" sz="20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20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động</a:t>
            </a:r>
            <a:r>
              <a:rPr lang="en-GB" sz="20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20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từ</a:t>
            </a:r>
            <a:r>
              <a:rPr lang="en-GB" sz="20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20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người</a:t>
            </a:r>
            <a:r>
              <a:rPr lang="en-GB" sz="20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20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dùng</a:t>
            </a:r>
            <a:r>
              <a:rPr lang="en-GB" sz="20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GB" sz="20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GB" sz="20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20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được</a:t>
            </a:r>
            <a:r>
              <a:rPr lang="en-GB" sz="20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Controller </a:t>
            </a:r>
            <a:r>
              <a:rPr lang="en-GB" sz="20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yêu</a:t>
            </a:r>
            <a:r>
              <a:rPr lang="en-GB" sz="20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20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cầu</a:t>
            </a:r>
            <a:r>
              <a:rPr lang="en-GB" sz="20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20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xử</a:t>
            </a:r>
            <a:r>
              <a:rPr lang="en-GB" sz="20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20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lí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GB" sz="20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Hàm</a:t>
            </a:r>
            <a:r>
              <a:rPr lang="en-GB" sz="20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20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LayThongTin</a:t>
            </a:r>
            <a:r>
              <a:rPr lang="en-GB" sz="20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GB" sz="20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lấy</a:t>
            </a:r>
            <a:r>
              <a:rPr lang="en-GB" sz="20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20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thông</a:t>
            </a:r>
            <a:r>
              <a:rPr lang="en-GB" sz="20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tin </a:t>
            </a:r>
            <a:r>
              <a:rPr lang="en-GB" sz="20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đăng</a:t>
            </a:r>
            <a:r>
              <a:rPr lang="en-GB" sz="20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20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nhập</a:t>
            </a:r>
            <a:r>
              <a:rPr lang="en-GB" sz="20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20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mà</a:t>
            </a:r>
            <a:r>
              <a:rPr lang="en-GB" sz="20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20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người</a:t>
            </a:r>
            <a:r>
              <a:rPr lang="en-GB" sz="20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20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dùng</a:t>
            </a:r>
            <a:r>
              <a:rPr lang="en-GB" sz="20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20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đã</a:t>
            </a:r>
            <a:r>
              <a:rPr lang="en-GB" sz="20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20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nhập</a:t>
            </a:r>
            <a:r>
              <a:rPr lang="en-GB" sz="20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20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vào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F8C23D-3927-4329-B75B-15A6E272C9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5760" y="4422747"/>
            <a:ext cx="7809279" cy="5109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951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1"/>
          <p:cNvSpPr txBox="1">
            <a:spLocks noGrp="1"/>
          </p:cNvSpPr>
          <p:nvPr>
            <p:ph type="sldNum" sz="quarter" idx="12"/>
          </p:nvPr>
        </p:nvSpPr>
        <p:spPr>
          <a:xfrm>
            <a:off x="16927972" y="9532164"/>
            <a:ext cx="1156634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/>
              <a:t>24</a:t>
            </a:fld>
            <a:endParaRPr dirty="0"/>
          </a:p>
        </p:txBody>
      </p:sp>
      <p:sp>
        <p:nvSpPr>
          <p:cNvPr id="174" name="Google Shape;174;p21"/>
          <p:cNvSpPr txBox="1"/>
          <p:nvPr/>
        </p:nvSpPr>
        <p:spPr>
          <a:xfrm>
            <a:off x="2956165" y="138576"/>
            <a:ext cx="11623993" cy="1938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60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VI. PHÂN TÍCH, THIẾT KẾ, LẬP TRÌNH, KIỂM THỬ</a:t>
            </a:r>
            <a:endParaRPr sz="6000" b="1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pic>
        <p:nvPicPr>
          <p:cNvPr id="177" name="Google Shape;177;p21"/>
          <p:cNvPicPr preferRelativeResize="0"/>
          <p:nvPr/>
        </p:nvPicPr>
        <p:blipFill rotWithShape="1">
          <a:blip r:embed="rId3">
            <a:alphaModFix/>
          </a:blip>
          <a:srcRect r="-633" b="978"/>
          <a:stretch/>
        </p:blipFill>
        <p:spPr>
          <a:xfrm>
            <a:off x="16197943" y="0"/>
            <a:ext cx="2090057" cy="2112742"/>
          </a:xfrm>
          <a:prstGeom prst="ellipse">
            <a:avLst/>
          </a:prstGeom>
          <a:ln w="3175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" name="Rectangle 1"/>
          <p:cNvSpPr/>
          <p:nvPr/>
        </p:nvSpPr>
        <p:spPr>
          <a:xfrm>
            <a:off x="1157829" y="3376246"/>
            <a:ext cx="16085142" cy="670360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sz="4000" dirty="0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3" name="Google Shape;174;p21">
            <a:extLst>
              <a:ext uri="{FF2B5EF4-FFF2-40B4-BE49-F238E27FC236}">
                <a16:creationId xmlns:a16="http://schemas.microsoft.com/office/drawing/2014/main" id="{B0977637-8F53-B324-3B3B-38B639FA5069}"/>
              </a:ext>
            </a:extLst>
          </p:cNvPr>
          <p:cNvSpPr txBox="1"/>
          <p:nvPr/>
        </p:nvSpPr>
        <p:spPr>
          <a:xfrm>
            <a:off x="1157828" y="2160868"/>
            <a:ext cx="7986171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b="1" dirty="0">
                <a:solidFill>
                  <a:srgbClr val="008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3. L</a:t>
            </a:r>
            <a:r>
              <a:rPr lang="vi-VN" sz="4000" b="1" dirty="0" err="1">
                <a:solidFill>
                  <a:srgbClr val="008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ập</a:t>
            </a:r>
            <a:r>
              <a:rPr lang="vi-VN" sz="4000" b="1" dirty="0">
                <a:solidFill>
                  <a:srgbClr val="008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trình và kiểm thử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924C98-CD85-B00E-B71B-0B5C290024E3}"/>
              </a:ext>
            </a:extLst>
          </p:cNvPr>
          <p:cNvSpPr txBox="1"/>
          <p:nvPr/>
        </p:nvSpPr>
        <p:spPr>
          <a:xfrm>
            <a:off x="1509500" y="2673618"/>
            <a:ext cx="543468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000" u="sng" dirty="0">
                <a:solidFill>
                  <a:schemeClr val="bg1"/>
                </a:solidFill>
                <a:latin typeface="Times New Roman" panose="02020603050405020304" pitchFamily="18" charset="0"/>
              </a:rPr>
              <a:t>3.1</a:t>
            </a:r>
            <a:r>
              <a:rPr lang="vi-VN" sz="4000" u="sng" dirty="0">
                <a:solidFill>
                  <a:schemeClr val="bg1"/>
                </a:solidFill>
                <a:latin typeface="Times New Roman" panose="02020603050405020304" pitchFamily="18" charset="0"/>
              </a:rPr>
              <a:t> </a:t>
            </a:r>
            <a:r>
              <a:rPr lang="en-GB" sz="4000" u="sng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Lập</a:t>
            </a:r>
            <a:r>
              <a:rPr lang="en-GB" sz="4000" u="sng" dirty="0">
                <a:solidFill>
                  <a:schemeClr val="bg1"/>
                </a:solidFill>
                <a:latin typeface="Times New Roman" panose="02020603050405020304" pitchFamily="18" charset="0"/>
              </a:rPr>
              <a:t> </a:t>
            </a:r>
            <a:r>
              <a:rPr lang="en-GB" sz="4000" u="sng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trình</a:t>
            </a:r>
            <a:endParaRPr lang="vi-VN" sz="4000" u="sng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16B3BE-66AA-1F67-C05A-B78D6298B848}"/>
              </a:ext>
            </a:extLst>
          </p:cNvPr>
          <p:cNvSpPr txBox="1"/>
          <p:nvPr/>
        </p:nvSpPr>
        <p:spPr>
          <a:xfrm>
            <a:off x="3123989" y="3416537"/>
            <a:ext cx="12760995" cy="490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GB" sz="24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Hàm</a:t>
            </a:r>
            <a:r>
              <a:rPr lang="en-GB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24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XuLiDangNhap</a:t>
            </a:r>
            <a:r>
              <a:rPr lang="en-GB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GB" sz="24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kiểm</a:t>
            </a:r>
            <a:r>
              <a:rPr lang="en-GB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24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tra</a:t>
            </a:r>
            <a:r>
              <a:rPr lang="en-GB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24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thông</a:t>
            </a:r>
            <a:r>
              <a:rPr lang="en-GB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tin </a:t>
            </a:r>
            <a:r>
              <a:rPr lang="en-GB" sz="24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đó</a:t>
            </a:r>
            <a:r>
              <a:rPr lang="en-GB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24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GB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24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hiển</a:t>
            </a:r>
            <a:r>
              <a:rPr lang="en-GB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24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thị</a:t>
            </a:r>
            <a:r>
              <a:rPr lang="en-GB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24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giao</a:t>
            </a:r>
            <a:r>
              <a:rPr lang="en-GB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24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diện</a:t>
            </a:r>
            <a:r>
              <a:rPr lang="en-GB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24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phù</a:t>
            </a:r>
            <a:r>
              <a:rPr lang="en-GB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24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hợp</a:t>
            </a:r>
            <a:r>
              <a:rPr lang="en-GB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24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với</a:t>
            </a:r>
            <a:r>
              <a:rPr lang="en-GB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24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từng</a:t>
            </a:r>
            <a:r>
              <a:rPr lang="en-GB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24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đối</a:t>
            </a:r>
            <a:r>
              <a:rPr lang="en-GB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24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tượng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A373E3F-9369-FDB3-14DA-868AD7E2BF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9061" y="4110352"/>
            <a:ext cx="7092757" cy="6038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808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1"/>
          <p:cNvSpPr txBox="1">
            <a:spLocks noGrp="1"/>
          </p:cNvSpPr>
          <p:nvPr>
            <p:ph type="sldNum" sz="quarter" idx="12"/>
          </p:nvPr>
        </p:nvSpPr>
        <p:spPr>
          <a:xfrm>
            <a:off x="16927972" y="9532164"/>
            <a:ext cx="1156634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/>
              <a:t>25</a:t>
            </a:fld>
            <a:endParaRPr dirty="0"/>
          </a:p>
        </p:txBody>
      </p:sp>
      <p:sp>
        <p:nvSpPr>
          <p:cNvPr id="174" name="Google Shape;174;p21"/>
          <p:cNvSpPr txBox="1"/>
          <p:nvPr/>
        </p:nvSpPr>
        <p:spPr>
          <a:xfrm>
            <a:off x="2956165" y="138576"/>
            <a:ext cx="11623993" cy="1938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60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VI. PHÂN TÍCH, THIẾT KẾ, LẬP TRÌNH, KIỂM THỬ</a:t>
            </a:r>
            <a:endParaRPr sz="6000" b="1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pic>
        <p:nvPicPr>
          <p:cNvPr id="177" name="Google Shape;177;p21"/>
          <p:cNvPicPr preferRelativeResize="0"/>
          <p:nvPr/>
        </p:nvPicPr>
        <p:blipFill rotWithShape="1">
          <a:blip r:embed="rId3">
            <a:alphaModFix/>
          </a:blip>
          <a:srcRect r="-633" b="978"/>
          <a:stretch/>
        </p:blipFill>
        <p:spPr>
          <a:xfrm>
            <a:off x="16197943" y="0"/>
            <a:ext cx="2090057" cy="2112742"/>
          </a:xfrm>
          <a:prstGeom prst="ellipse">
            <a:avLst/>
          </a:prstGeom>
          <a:ln w="3175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" name="Rectangle 1"/>
          <p:cNvSpPr/>
          <p:nvPr/>
        </p:nvSpPr>
        <p:spPr>
          <a:xfrm>
            <a:off x="1157829" y="3376246"/>
            <a:ext cx="16085142" cy="670360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sz="4000" dirty="0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3" name="Google Shape;174;p21">
            <a:extLst>
              <a:ext uri="{FF2B5EF4-FFF2-40B4-BE49-F238E27FC236}">
                <a16:creationId xmlns:a16="http://schemas.microsoft.com/office/drawing/2014/main" id="{B0977637-8F53-B324-3B3B-38B639FA5069}"/>
              </a:ext>
            </a:extLst>
          </p:cNvPr>
          <p:cNvSpPr txBox="1"/>
          <p:nvPr/>
        </p:nvSpPr>
        <p:spPr>
          <a:xfrm>
            <a:off x="1157828" y="2160868"/>
            <a:ext cx="7986171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b="1" dirty="0">
                <a:solidFill>
                  <a:srgbClr val="008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3. L</a:t>
            </a:r>
            <a:r>
              <a:rPr lang="vi-VN" sz="4000" b="1" dirty="0" err="1">
                <a:solidFill>
                  <a:srgbClr val="008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ập</a:t>
            </a:r>
            <a:r>
              <a:rPr lang="vi-VN" sz="4000" b="1" dirty="0">
                <a:solidFill>
                  <a:srgbClr val="008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trình và kiểm thử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924C98-CD85-B00E-B71B-0B5C290024E3}"/>
              </a:ext>
            </a:extLst>
          </p:cNvPr>
          <p:cNvSpPr txBox="1"/>
          <p:nvPr/>
        </p:nvSpPr>
        <p:spPr>
          <a:xfrm>
            <a:off x="1509500" y="2673618"/>
            <a:ext cx="543468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000" u="sng">
                <a:solidFill>
                  <a:schemeClr val="bg1"/>
                </a:solidFill>
                <a:latin typeface="Times New Roman" panose="02020603050405020304" pitchFamily="18" charset="0"/>
              </a:rPr>
              <a:t>3.1</a:t>
            </a:r>
            <a:r>
              <a:rPr lang="vi-VN" sz="4000" u="sng">
                <a:solidFill>
                  <a:schemeClr val="bg1"/>
                </a:solidFill>
                <a:latin typeface="Times New Roman" panose="02020603050405020304" pitchFamily="18" charset="0"/>
              </a:rPr>
              <a:t> </a:t>
            </a:r>
            <a:r>
              <a:rPr lang="en-GB" sz="4000" u="sng">
                <a:solidFill>
                  <a:schemeClr val="bg1"/>
                </a:solidFill>
                <a:latin typeface="Times New Roman" panose="02020603050405020304" pitchFamily="18" charset="0"/>
              </a:rPr>
              <a:t>Lập trình</a:t>
            </a:r>
            <a:endParaRPr lang="vi-VN" sz="4000" u="sng" dirty="0">
              <a:solidFill>
                <a:schemeClr val="bg1"/>
              </a:solidFill>
            </a:endParaRPr>
          </a:p>
        </p:txBody>
      </p:sp>
      <p:pic>
        <p:nvPicPr>
          <p:cNvPr id="5121" name="Picture 27">
            <a:extLst>
              <a:ext uri="{FF2B5EF4-FFF2-40B4-BE49-F238E27FC236}">
                <a16:creationId xmlns:a16="http://schemas.microsoft.com/office/drawing/2014/main" id="{5E528613-7841-7689-0FBE-A5A9ADD862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5052" y="4373323"/>
            <a:ext cx="6357894" cy="5775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1B7A7BB-1B30-4D51-95C5-04EA3E0A370A}"/>
              </a:ext>
            </a:extLst>
          </p:cNvPr>
          <p:cNvSpPr txBox="1"/>
          <p:nvPr/>
        </p:nvSpPr>
        <p:spPr>
          <a:xfrm>
            <a:off x="1509500" y="3340736"/>
            <a:ext cx="845776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Class </a:t>
            </a:r>
            <a:r>
              <a:rPr lang="en-GB" sz="2800" b="1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QuanLisachView</a:t>
            </a:r>
            <a:r>
              <a:rPr lang="en-GB" sz="2800" b="1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en-US" sz="2800" b="1" dirty="0">
              <a:effectLst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800" b="1" dirty="0" err="1"/>
              <a:t>Hàm</a:t>
            </a:r>
            <a:r>
              <a:rPr lang="en-US" sz="2800" b="1" dirty="0"/>
              <a:t> </a:t>
            </a:r>
            <a:r>
              <a:rPr lang="en-GB" sz="2800" b="1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Constructor </a:t>
            </a:r>
            <a:r>
              <a:rPr lang="en-GB" sz="2800" b="1" dirty="0" err="1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QuanliSachView</a:t>
            </a:r>
            <a:r>
              <a:rPr lang="en-GB" sz="2800" b="1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: </a:t>
            </a:r>
            <a:r>
              <a:rPr lang="en-GB" sz="2800" b="1" dirty="0" err="1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hiển</a:t>
            </a:r>
            <a:r>
              <a:rPr lang="en-GB" sz="2800" b="1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 </a:t>
            </a:r>
            <a:r>
              <a:rPr lang="en-GB" sz="2800" b="1" dirty="0" err="1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thị</a:t>
            </a:r>
            <a:r>
              <a:rPr lang="en-GB" sz="2800" b="1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 </a:t>
            </a:r>
            <a:r>
              <a:rPr lang="en-GB" sz="2800" b="1" dirty="0" err="1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giao</a:t>
            </a:r>
            <a:r>
              <a:rPr lang="en-GB" sz="2800" b="1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 </a:t>
            </a:r>
            <a:r>
              <a:rPr lang="en-GB" sz="2800" b="1" dirty="0" err="1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diện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55343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1"/>
          <p:cNvSpPr txBox="1">
            <a:spLocks noGrp="1"/>
          </p:cNvSpPr>
          <p:nvPr>
            <p:ph type="sldNum" sz="quarter" idx="12"/>
          </p:nvPr>
        </p:nvSpPr>
        <p:spPr>
          <a:xfrm>
            <a:off x="16927972" y="9532164"/>
            <a:ext cx="1156634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/>
              <a:t>26</a:t>
            </a:fld>
            <a:endParaRPr dirty="0"/>
          </a:p>
        </p:txBody>
      </p:sp>
      <p:sp>
        <p:nvSpPr>
          <p:cNvPr id="174" name="Google Shape;174;p21"/>
          <p:cNvSpPr txBox="1"/>
          <p:nvPr/>
        </p:nvSpPr>
        <p:spPr>
          <a:xfrm>
            <a:off x="2956165" y="138576"/>
            <a:ext cx="11623993" cy="1938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60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VI. PHÂN TÍCH, THIẾT KẾ, LẬP TRÌNH, KIỂM THỬ</a:t>
            </a:r>
            <a:endParaRPr sz="6000" b="1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pic>
        <p:nvPicPr>
          <p:cNvPr id="177" name="Google Shape;177;p21"/>
          <p:cNvPicPr preferRelativeResize="0"/>
          <p:nvPr/>
        </p:nvPicPr>
        <p:blipFill rotWithShape="1">
          <a:blip r:embed="rId3">
            <a:alphaModFix/>
          </a:blip>
          <a:srcRect r="-633" b="978"/>
          <a:stretch/>
        </p:blipFill>
        <p:spPr>
          <a:xfrm>
            <a:off x="16197943" y="0"/>
            <a:ext cx="2090057" cy="2112742"/>
          </a:xfrm>
          <a:prstGeom prst="ellipse">
            <a:avLst/>
          </a:prstGeom>
          <a:ln w="3175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" name="Rectangle 1"/>
          <p:cNvSpPr/>
          <p:nvPr/>
        </p:nvSpPr>
        <p:spPr>
          <a:xfrm>
            <a:off x="1157829" y="3376246"/>
            <a:ext cx="16085142" cy="670360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sz="4000" dirty="0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3" name="Google Shape;174;p21">
            <a:extLst>
              <a:ext uri="{FF2B5EF4-FFF2-40B4-BE49-F238E27FC236}">
                <a16:creationId xmlns:a16="http://schemas.microsoft.com/office/drawing/2014/main" id="{B0977637-8F53-B324-3B3B-38B639FA5069}"/>
              </a:ext>
            </a:extLst>
          </p:cNvPr>
          <p:cNvSpPr txBox="1"/>
          <p:nvPr/>
        </p:nvSpPr>
        <p:spPr>
          <a:xfrm>
            <a:off x="1157828" y="2160868"/>
            <a:ext cx="7986171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b="1" dirty="0">
                <a:solidFill>
                  <a:srgbClr val="008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3. L</a:t>
            </a:r>
            <a:r>
              <a:rPr lang="vi-VN" sz="4000" b="1" dirty="0" err="1">
                <a:solidFill>
                  <a:srgbClr val="008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ập</a:t>
            </a:r>
            <a:r>
              <a:rPr lang="vi-VN" sz="4000" b="1" dirty="0">
                <a:solidFill>
                  <a:srgbClr val="008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trình và kiểm thử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924C98-CD85-B00E-B71B-0B5C290024E3}"/>
              </a:ext>
            </a:extLst>
          </p:cNvPr>
          <p:cNvSpPr txBox="1"/>
          <p:nvPr/>
        </p:nvSpPr>
        <p:spPr>
          <a:xfrm>
            <a:off x="1509500" y="2673618"/>
            <a:ext cx="543468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000" u="sng" dirty="0">
                <a:solidFill>
                  <a:schemeClr val="bg1"/>
                </a:solidFill>
                <a:latin typeface="Times New Roman" panose="02020603050405020304" pitchFamily="18" charset="0"/>
              </a:rPr>
              <a:t>3.1</a:t>
            </a:r>
            <a:r>
              <a:rPr lang="vi-VN" sz="4000" u="sng" dirty="0">
                <a:solidFill>
                  <a:schemeClr val="bg1"/>
                </a:solidFill>
                <a:latin typeface="Times New Roman" panose="02020603050405020304" pitchFamily="18" charset="0"/>
              </a:rPr>
              <a:t> </a:t>
            </a:r>
            <a:r>
              <a:rPr lang="en-GB" sz="4000" u="sng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Lập</a:t>
            </a:r>
            <a:r>
              <a:rPr lang="en-GB" sz="4000" u="sng" dirty="0">
                <a:solidFill>
                  <a:schemeClr val="bg1"/>
                </a:solidFill>
                <a:latin typeface="Times New Roman" panose="02020603050405020304" pitchFamily="18" charset="0"/>
              </a:rPr>
              <a:t> </a:t>
            </a:r>
            <a:r>
              <a:rPr lang="en-GB" sz="4000" u="sng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trình</a:t>
            </a:r>
            <a:endParaRPr lang="vi-VN" sz="4000" u="sng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16B3BE-66AA-1F67-C05A-B78D6298B848}"/>
              </a:ext>
            </a:extLst>
          </p:cNvPr>
          <p:cNvSpPr txBox="1"/>
          <p:nvPr/>
        </p:nvSpPr>
        <p:spPr>
          <a:xfrm>
            <a:off x="4226840" y="3398837"/>
            <a:ext cx="10896923" cy="490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GB" sz="2400" b="1" dirty="0" err="1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Hàm</a:t>
            </a:r>
            <a:r>
              <a:rPr lang="en-GB" sz="2400" b="1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 </a:t>
            </a:r>
            <a:r>
              <a:rPr lang="en-GB" sz="2400" b="1" dirty="0" err="1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xuatRajText</a:t>
            </a:r>
            <a:r>
              <a:rPr lang="en-GB" sz="2400" b="1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: </a:t>
            </a:r>
            <a:r>
              <a:rPr lang="en-GB" sz="2400" b="1" dirty="0" err="1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xuất</a:t>
            </a:r>
            <a:r>
              <a:rPr lang="en-GB" sz="2400" b="1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 </a:t>
            </a:r>
            <a:r>
              <a:rPr lang="en-GB" sz="2400" b="1" dirty="0" err="1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dữ</a:t>
            </a:r>
            <a:r>
              <a:rPr lang="en-GB" sz="2400" b="1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 </a:t>
            </a:r>
            <a:r>
              <a:rPr lang="en-GB" sz="2400" b="1" dirty="0" err="1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liệu</a:t>
            </a:r>
            <a:r>
              <a:rPr lang="en-GB" sz="2400" b="1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 </a:t>
            </a:r>
            <a:r>
              <a:rPr lang="en-GB" sz="2400" b="1" dirty="0" err="1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từ</a:t>
            </a:r>
            <a:r>
              <a:rPr lang="en-GB" sz="2400" b="1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 </a:t>
            </a:r>
            <a:r>
              <a:rPr lang="en-GB" sz="2400" b="1" dirty="0" err="1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cơ</a:t>
            </a:r>
            <a:r>
              <a:rPr lang="en-GB" sz="2400" b="1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 </a:t>
            </a:r>
            <a:r>
              <a:rPr lang="en-GB" sz="2400" b="1" dirty="0" err="1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sở</a:t>
            </a:r>
            <a:r>
              <a:rPr lang="en-GB" sz="2400" b="1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 </a:t>
            </a:r>
            <a:r>
              <a:rPr lang="en-GB" sz="2400" b="1" dirty="0" err="1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dữ</a:t>
            </a:r>
            <a:r>
              <a:rPr lang="en-GB" sz="2400" b="1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 </a:t>
            </a:r>
            <a:r>
              <a:rPr lang="en-GB" sz="2400" b="1" dirty="0" err="1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liệu</a:t>
            </a:r>
            <a:r>
              <a:rPr lang="en-GB" sz="2400" b="1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 </a:t>
            </a:r>
            <a:r>
              <a:rPr lang="en-GB" sz="2400" b="1" dirty="0" err="1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ra</a:t>
            </a:r>
            <a:r>
              <a:rPr lang="en-GB" sz="2400" b="1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 </a:t>
            </a:r>
            <a:r>
              <a:rPr lang="en-GB" sz="2400" b="1" dirty="0" err="1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bảng</a:t>
            </a:r>
            <a:r>
              <a:rPr lang="en-GB" sz="2400" b="1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 </a:t>
            </a:r>
            <a:r>
              <a:rPr lang="en-GB" sz="2400" b="1" dirty="0" err="1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JTable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0EDCC0B-B7F0-9CE9-C8E1-6C06B2E613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2313" y="4094372"/>
            <a:ext cx="8189425" cy="230359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4C19345-1FF5-B309-041F-F57559B359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2312" y="6397965"/>
            <a:ext cx="8189424" cy="983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457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1"/>
          <p:cNvSpPr txBox="1">
            <a:spLocks noGrp="1"/>
          </p:cNvSpPr>
          <p:nvPr>
            <p:ph type="sldNum" sz="quarter" idx="12"/>
          </p:nvPr>
        </p:nvSpPr>
        <p:spPr>
          <a:xfrm>
            <a:off x="16927972" y="9532164"/>
            <a:ext cx="1156634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/>
              <a:t>27</a:t>
            </a:fld>
            <a:endParaRPr dirty="0"/>
          </a:p>
        </p:txBody>
      </p:sp>
      <p:sp>
        <p:nvSpPr>
          <p:cNvPr id="174" name="Google Shape;174;p21"/>
          <p:cNvSpPr txBox="1"/>
          <p:nvPr/>
        </p:nvSpPr>
        <p:spPr>
          <a:xfrm>
            <a:off x="2956165" y="138576"/>
            <a:ext cx="11623993" cy="1938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60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VI. PHÂN TÍCH, THIẾT KẾ, LẬP TRÌNH, KIỂM THỬ</a:t>
            </a:r>
            <a:endParaRPr sz="6000" b="1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pic>
        <p:nvPicPr>
          <p:cNvPr id="177" name="Google Shape;177;p21"/>
          <p:cNvPicPr preferRelativeResize="0"/>
          <p:nvPr/>
        </p:nvPicPr>
        <p:blipFill rotWithShape="1">
          <a:blip r:embed="rId3">
            <a:alphaModFix/>
          </a:blip>
          <a:srcRect r="-633" b="978"/>
          <a:stretch/>
        </p:blipFill>
        <p:spPr>
          <a:xfrm>
            <a:off x="16197943" y="0"/>
            <a:ext cx="2090057" cy="2112742"/>
          </a:xfrm>
          <a:prstGeom prst="ellipse">
            <a:avLst/>
          </a:prstGeom>
          <a:ln w="3175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" name="Rectangle 1"/>
          <p:cNvSpPr/>
          <p:nvPr/>
        </p:nvSpPr>
        <p:spPr>
          <a:xfrm>
            <a:off x="1157829" y="3376246"/>
            <a:ext cx="16085142" cy="670360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sz="4000" dirty="0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3" name="Google Shape;174;p21">
            <a:extLst>
              <a:ext uri="{FF2B5EF4-FFF2-40B4-BE49-F238E27FC236}">
                <a16:creationId xmlns:a16="http://schemas.microsoft.com/office/drawing/2014/main" id="{B0977637-8F53-B324-3B3B-38B639FA5069}"/>
              </a:ext>
            </a:extLst>
          </p:cNvPr>
          <p:cNvSpPr txBox="1"/>
          <p:nvPr/>
        </p:nvSpPr>
        <p:spPr>
          <a:xfrm>
            <a:off x="1157828" y="2160868"/>
            <a:ext cx="7986171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b="1" dirty="0">
                <a:solidFill>
                  <a:srgbClr val="008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3. L</a:t>
            </a:r>
            <a:r>
              <a:rPr lang="vi-VN" sz="4000" b="1" dirty="0" err="1">
                <a:solidFill>
                  <a:srgbClr val="008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ập</a:t>
            </a:r>
            <a:r>
              <a:rPr lang="vi-VN" sz="4000" b="1" dirty="0">
                <a:solidFill>
                  <a:srgbClr val="008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trình và kiểm thử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924C98-CD85-B00E-B71B-0B5C290024E3}"/>
              </a:ext>
            </a:extLst>
          </p:cNvPr>
          <p:cNvSpPr txBox="1"/>
          <p:nvPr/>
        </p:nvSpPr>
        <p:spPr>
          <a:xfrm>
            <a:off x="1509500" y="2673618"/>
            <a:ext cx="543468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000" u="sng" dirty="0">
                <a:solidFill>
                  <a:schemeClr val="bg1"/>
                </a:solidFill>
                <a:latin typeface="Times New Roman" panose="02020603050405020304" pitchFamily="18" charset="0"/>
              </a:rPr>
              <a:t>3.1</a:t>
            </a:r>
            <a:r>
              <a:rPr lang="vi-VN" sz="4000" u="sng" dirty="0">
                <a:solidFill>
                  <a:schemeClr val="bg1"/>
                </a:solidFill>
                <a:latin typeface="Times New Roman" panose="02020603050405020304" pitchFamily="18" charset="0"/>
              </a:rPr>
              <a:t> </a:t>
            </a:r>
            <a:r>
              <a:rPr lang="en-GB" sz="4000" u="sng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Lập</a:t>
            </a:r>
            <a:r>
              <a:rPr lang="en-GB" sz="4000" u="sng" dirty="0">
                <a:solidFill>
                  <a:schemeClr val="bg1"/>
                </a:solidFill>
                <a:latin typeface="Times New Roman" panose="02020603050405020304" pitchFamily="18" charset="0"/>
              </a:rPr>
              <a:t> </a:t>
            </a:r>
            <a:r>
              <a:rPr lang="en-GB" sz="4000" u="sng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trình</a:t>
            </a:r>
            <a:endParaRPr lang="vi-VN" sz="4000" u="sng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16B3BE-66AA-1F67-C05A-B78D6298B848}"/>
              </a:ext>
            </a:extLst>
          </p:cNvPr>
          <p:cNvSpPr txBox="1"/>
          <p:nvPr/>
        </p:nvSpPr>
        <p:spPr>
          <a:xfrm>
            <a:off x="4956631" y="3376246"/>
            <a:ext cx="8374735" cy="8556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Hàm</a:t>
            </a:r>
            <a:r>
              <a:rPr lang="en-US" sz="24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ChucNangThem</a:t>
            </a:r>
            <a:r>
              <a:rPr lang="en-US" sz="24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: </a:t>
            </a:r>
            <a:r>
              <a:rPr lang="en-US" sz="24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thực</a:t>
            </a:r>
            <a:r>
              <a:rPr lang="en-US" sz="24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hiện</a:t>
            </a:r>
            <a:r>
              <a:rPr lang="en-US" sz="24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khi</a:t>
            </a:r>
            <a:r>
              <a:rPr lang="en-US" sz="24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nhân</a:t>
            </a:r>
            <a:r>
              <a:rPr lang="en-US" sz="24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viên</a:t>
            </a:r>
            <a:r>
              <a:rPr lang="en-US" sz="24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nhấn</a:t>
            </a:r>
            <a:r>
              <a:rPr lang="en-US" sz="24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vào</a:t>
            </a:r>
            <a:r>
              <a:rPr lang="en-US" sz="24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button </a:t>
            </a:r>
            <a:r>
              <a:rPr lang="en-US" sz="24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thêm</a:t>
            </a:r>
            <a:r>
              <a:rPr lang="en-US" sz="24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, </a:t>
            </a:r>
            <a:r>
              <a:rPr lang="en-US" sz="24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và</a:t>
            </a:r>
            <a:r>
              <a:rPr lang="en-US" sz="24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hàm</a:t>
            </a:r>
            <a:r>
              <a:rPr lang="en-US" sz="24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này</a:t>
            </a:r>
            <a:r>
              <a:rPr lang="en-US" sz="24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được</a:t>
            </a:r>
            <a:r>
              <a:rPr lang="en-US" sz="24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gọi</a:t>
            </a:r>
            <a:r>
              <a:rPr lang="en-US" sz="24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sẽ</a:t>
            </a:r>
            <a:r>
              <a:rPr lang="en-US" sz="24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thêm</a:t>
            </a:r>
            <a:r>
              <a:rPr lang="en-US" sz="24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mới</a:t>
            </a:r>
            <a:r>
              <a:rPr lang="en-US" sz="24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1 </a:t>
            </a:r>
            <a:r>
              <a:rPr lang="en-US" sz="24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quyển</a:t>
            </a:r>
            <a:r>
              <a:rPr lang="en-US" sz="24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sách</a:t>
            </a:r>
            <a:endParaRPr lang="en-US" sz="2400" dirty="0">
              <a:effectLst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4A0BE5F-6176-380F-6165-CA75849E3E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6631" y="4645008"/>
            <a:ext cx="8240555" cy="2627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300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1"/>
          <p:cNvSpPr txBox="1">
            <a:spLocks noGrp="1"/>
          </p:cNvSpPr>
          <p:nvPr>
            <p:ph type="sldNum" sz="quarter" idx="12"/>
          </p:nvPr>
        </p:nvSpPr>
        <p:spPr>
          <a:xfrm>
            <a:off x="16927972" y="9532164"/>
            <a:ext cx="1156634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/>
              <a:t>28</a:t>
            </a:fld>
            <a:endParaRPr dirty="0"/>
          </a:p>
        </p:txBody>
      </p:sp>
      <p:sp>
        <p:nvSpPr>
          <p:cNvPr id="174" name="Google Shape;174;p21"/>
          <p:cNvSpPr txBox="1"/>
          <p:nvPr/>
        </p:nvSpPr>
        <p:spPr>
          <a:xfrm>
            <a:off x="2956165" y="138576"/>
            <a:ext cx="11623993" cy="1938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60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VI. PHÂN TÍCH, THIẾT KẾ, LẬP TRÌNH, KIỂM THỬ</a:t>
            </a:r>
            <a:endParaRPr sz="6000" b="1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pic>
        <p:nvPicPr>
          <p:cNvPr id="177" name="Google Shape;177;p21"/>
          <p:cNvPicPr preferRelativeResize="0"/>
          <p:nvPr/>
        </p:nvPicPr>
        <p:blipFill rotWithShape="1">
          <a:blip r:embed="rId3">
            <a:alphaModFix/>
          </a:blip>
          <a:srcRect r="-633" b="978"/>
          <a:stretch/>
        </p:blipFill>
        <p:spPr>
          <a:xfrm>
            <a:off x="16197943" y="0"/>
            <a:ext cx="2090057" cy="2112742"/>
          </a:xfrm>
          <a:prstGeom prst="ellipse">
            <a:avLst/>
          </a:prstGeom>
          <a:ln w="3175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" name="Rectangle 1"/>
          <p:cNvSpPr/>
          <p:nvPr/>
        </p:nvSpPr>
        <p:spPr>
          <a:xfrm>
            <a:off x="1157829" y="3376246"/>
            <a:ext cx="16085142" cy="670360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sz="4000" dirty="0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3" name="Google Shape;174;p21">
            <a:extLst>
              <a:ext uri="{FF2B5EF4-FFF2-40B4-BE49-F238E27FC236}">
                <a16:creationId xmlns:a16="http://schemas.microsoft.com/office/drawing/2014/main" id="{B0977637-8F53-B324-3B3B-38B639FA5069}"/>
              </a:ext>
            </a:extLst>
          </p:cNvPr>
          <p:cNvSpPr txBox="1"/>
          <p:nvPr/>
        </p:nvSpPr>
        <p:spPr>
          <a:xfrm>
            <a:off x="1157828" y="2160868"/>
            <a:ext cx="7986171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b="1" dirty="0">
                <a:solidFill>
                  <a:srgbClr val="008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3. L</a:t>
            </a:r>
            <a:r>
              <a:rPr lang="vi-VN" sz="4000" b="1" dirty="0" err="1">
                <a:solidFill>
                  <a:srgbClr val="008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ập</a:t>
            </a:r>
            <a:r>
              <a:rPr lang="vi-VN" sz="4000" b="1" dirty="0">
                <a:solidFill>
                  <a:srgbClr val="008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trình và kiểm thử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924C98-CD85-B00E-B71B-0B5C290024E3}"/>
              </a:ext>
            </a:extLst>
          </p:cNvPr>
          <p:cNvSpPr txBox="1"/>
          <p:nvPr/>
        </p:nvSpPr>
        <p:spPr>
          <a:xfrm>
            <a:off x="1509500" y="2673618"/>
            <a:ext cx="543468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000" u="sng" dirty="0">
                <a:solidFill>
                  <a:schemeClr val="bg1"/>
                </a:solidFill>
                <a:latin typeface="Times New Roman" panose="02020603050405020304" pitchFamily="18" charset="0"/>
              </a:rPr>
              <a:t>3.1</a:t>
            </a:r>
            <a:r>
              <a:rPr lang="vi-VN" sz="4000" u="sng" dirty="0">
                <a:solidFill>
                  <a:schemeClr val="bg1"/>
                </a:solidFill>
                <a:latin typeface="Times New Roman" panose="02020603050405020304" pitchFamily="18" charset="0"/>
              </a:rPr>
              <a:t> </a:t>
            </a:r>
            <a:r>
              <a:rPr lang="en-GB" sz="4000" u="sng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Lập</a:t>
            </a:r>
            <a:r>
              <a:rPr lang="en-GB" sz="4000" u="sng" dirty="0">
                <a:solidFill>
                  <a:schemeClr val="bg1"/>
                </a:solidFill>
                <a:latin typeface="Times New Roman" panose="02020603050405020304" pitchFamily="18" charset="0"/>
              </a:rPr>
              <a:t> </a:t>
            </a:r>
            <a:r>
              <a:rPr lang="en-GB" sz="4000" u="sng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trình</a:t>
            </a:r>
            <a:endParaRPr lang="vi-VN" sz="4000" u="sng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16B3BE-66AA-1F67-C05A-B78D6298B848}"/>
              </a:ext>
            </a:extLst>
          </p:cNvPr>
          <p:cNvSpPr txBox="1"/>
          <p:nvPr/>
        </p:nvSpPr>
        <p:spPr>
          <a:xfrm>
            <a:off x="4956631" y="3376246"/>
            <a:ext cx="8374735" cy="8556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GB" sz="2400" b="1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Hàm</a:t>
            </a:r>
            <a:r>
              <a:rPr lang="en-GB" sz="2400" b="1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400" b="1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ChucNangTimSach</a:t>
            </a:r>
            <a:r>
              <a:rPr lang="en-GB" sz="2400" b="1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GB" sz="2400" b="1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Thực</a:t>
            </a:r>
            <a:r>
              <a:rPr lang="en-GB" sz="2400" b="1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400" b="1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hiện</a:t>
            </a:r>
            <a:r>
              <a:rPr lang="en-GB" sz="2400" b="1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400" b="1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khi</a:t>
            </a:r>
            <a:r>
              <a:rPr lang="en-GB" sz="2400" b="1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400" b="1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nhân</a:t>
            </a:r>
            <a:r>
              <a:rPr lang="en-GB" sz="2400" b="1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400" b="1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viên</a:t>
            </a:r>
            <a:r>
              <a:rPr lang="en-GB" sz="2400" b="1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400" b="1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haojcw</a:t>
            </a:r>
            <a:r>
              <a:rPr lang="en-GB" sz="2400" b="1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400" b="1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thành</a:t>
            </a:r>
            <a:r>
              <a:rPr lang="en-GB" sz="2400" b="1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400" b="1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viên</a:t>
            </a:r>
            <a:r>
              <a:rPr lang="en-GB" sz="2400" b="1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400" b="1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nhấn</a:t>
            </a:r>
            <a:r>
              <a:rPr lang="en-GB" sz="2400" b="1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400" b="1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váo</a:t>
            </a:r>
            <a:r>
              <a:rPr lang="en-GB" sz="2400" b="1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400" b="1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nút</a:t>
            </a:r>
            <a:r>
              <a:rPr lang="en-GB" sz="2400" b="1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400" b="1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itmf</a:t>
            </a:r>
            <a:r>
              <a:rPr lang="en-GB" sz="2400" b="1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400" b="1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kiếm</a:t>
            </a:r>
            <a:r>
              <a:rPr lang="en-GB" sz="2400" b="1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400" b="1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sách</a:t>
            </a:r>
            <a:r>
              <a:rPr lang="en-GB" sz="2400" b="1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400" b="1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theo</a:t>
            </a:r>
            <a:r>
              <a:rPr lang="en-GB" sz="2400" b="1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400" b="1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mã</a:t>
            </a:r>
            <a:r>
              <a:rPr lang="en-GB" sz="2400" b="1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400" b="1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sách</a:t>
            </a:r>
            <a:endParaRPr lang="en-US" sz="2400" dirty="0">
              <a:effectLst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AB06E6C-F53A-79A4-D0F5-40F789BB97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5253" y="4645008"/>
            <a:ext cx="8637492" cy="3825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282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1"/>
          <p:cNvSpPr txBox="1">
            <a:spLocks noGrp="1"/>
          </p:cNvSpPr>
          <p:nvPr>
            <p:ph type="sldNum" sz="quarter" idx="12"/>
          </p:nvPr>
        </p:nvSpPr>
        <p:spPr>
          <a:xfrm>
            <a:off x="16927972" y="9532164"/>
            <a:ext cx="1156634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/>
              <a:t>29</a:t>
            </a:fld>
            <a:endParaRPr dirty="0"/>
          </a:p>
        </p:txBody>
      </p:sp>
      <p:sp>
        <p:nvSpPr>
          <p:cNvPr id="174" name="Google Shape;174;p21"/>
          <p:cNvSpPr txBox="1"/>
          <p:nvPr/>
        </p:nvSpPr>
        <p:spPr>
          <a:xfrm>
            <a:off x="2956165" y="138576"/>
            <a:ext cx="11623993" cy="1938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60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VI. PHÂN TÍCH, THIẾT KẾ, LẬP TRÌNH, KIỂM THỬ</a:t>
            </a:r>
            <a:endParaRPr sz="6000" b="1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pic>
        <p:nvPicPr>
          <p:cNvPr id="177" name="Google Shape;177;p21"/>
          <p:cNvPicPr preferRelativeResize="0"/>
          <p:nvPr/>
        </p:nvPicPr>
        <p:blipFill rotWithShape="1">
          <a:blip r:embed="rId3">
            <a:alphaModFix/>
          </a:blip>
          <a:srcRect r="-633" b="978"/>
          <a:stretch/>
        </p:blipFill>
        <p:spPr>
          <a:xfrm>
            <a:off x="16197943" y="0"/>
            <a:ext cx="2090057" cy="2112742"/>
          </a:xfrm>
          <a:prstGeom prst="ellipse">
            <a:avLst/>
          </a:prstGeom>
          <a:ln w="3175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" name="Rectangle 1"/>
          <p:cNvSpPr/>
          <p:nvPr/>
        </p:nvSpPr>
        <p:spPr>
          <a:xfrm>
            <a:off x="1157829" y="3376246"/>
            <a:ext cx="16085142" cy="670360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sz="4000" dirty="0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3" name="Google Shape;174;p21">
            <a:extLst>
              <a:ext uri="{FF2B5EF4-FFF2-40B4-BE49-F238E27FC236}">
                <a16:creationId xmlns:a16="http://schemas.microsoft.com/office/drawing/2014/main" id="{B0977637-8F53-B324-3B3B-38B639FA5069}"/>
              </a:ext>
            </a:extLst>
          </p:cNvPr>
          <p:cNvSpPr txBox="1"/>
          <p:nvPr/>
        </p:nvSpPr>
        <p:spPr>
          <a:xfrm>
            <a:off x="1157828" y="2160868"/>
            <a:ext cx="7986171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b="1" dirty="0">
                <a:solidFill>
                  <a:srgbClr val="008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3. L</a:t>
            </a:r>
            <a:r>
              <a:rPr lang="vi-VN" sz="4000" b="1" dirty="0" err="1">
                <a:solidFill>
                  <a:srgbClr val="008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ập</a:t>
            </a:r>
            <a:r>
              <a:rPr lang="vi-VN" sz="4000" b="1" dirty="0">
                <a:solidFill>
                  <a:srgbClr val="008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trình và kiểm thử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924C98-CD85-B00E-B71B-0B5C290024E3}"/>
              </a:ext>
            </a:extLst>
          </p:cNvPr>
          <p:cNvSpPr txBox="1"/>
          <p:nvPr/>
        </p:nvSpPr>
        <p:spPr>
          <a:xfrm>
            <a:off x="1509500" y="2673618"/>
            <a:ext cx="543468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000" u="sng" dirty="0">
                <a:solidFill>
                  <a:schemeClr val="bg1"/>
                </a:solidFill>
                <a:latin typeface="Times New Roman" panose="02020603050405020304" pitchFamily="18" charset="0"/>
              </a:rPr>
              <a:t>3.1</a:t>
            </a:r>
            <a:r>
              <a:rPr lang="vi-VN" sz="4000" u="sng" dirty="0">
                <a:solidFill>
                  <a:schemeClr val="bg1"/>
                </a:solidFill>
                <a:latin typeface="Times New Roman" panose="02020603050405020304" pitchFamily="18" charset="0"/>
              </a:rPr>
              <a:t> </a:t>
            </a:r>
            <a:r>
              <a:rPr lang="en-GB" sz="4000" u="sng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Lập</a:t>
            </a:r>
            <a:r>
              <a:rPr lang="en-GB" sz="4000" u="sng" dirty="0">
                <a:solidFill>
                  <a:schemeClr val="bg1"/>
                </a:solidFill>
                <a:latin typeface="Times New Roman" panose="02020603050405020304" pitchFamily="18" charset="0"/>
              </a:rPr>
              <a:t> </a:t>
            </a:r>
            <a:r>
              <a:rPr lang="en-GB" sz="4000" u="sng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trình</a:t>
            </a:r>
            <a:endParaRPr lang="vi-VN" sz="4000" u="sng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16B3BE-66AA-1F67-C05A-B78D6298B848}"/>
              </a:ext>
            </a:extLst>
          </p:cNvPr>
          <p:cNvSpPr txBox="1"/>
          <p:nvPr/>
        </p:nvSpPr>
        <p:spPr>
          <a:xfrm>
            <a:off x="1627643" y="3577636"/>
            <a:ext cx="8374735" cy="6227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"/>
            </a:pPr>
            <a:r>
              <a:rPr lang="en-GB" sz="32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Package Controller:</a:t>
            </a:r>
            <a:endParaRPr lang="en-US" sz="3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078EF0-42B5-04A4-24CC-91DD44D718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9262" y="4645008"/>
            <a:ext cx="5669695" cy="3800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016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E4868-0E01-48AC-67B0-589C0F0418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2119" y="411332"/>
            <a:ext cx="14858997" cy="1499819"/>
          </a:xfrm>
        </p:spPr>
        <p:txBody>
          <a:bodyPr>
            <a:normAutofit/>
          </a:bodyPr>
          <a:lstStyle/>
          <a:p>
            <a:pPr algn="ctr"/>
            <a:r>
              <a:rPr lang="vi-VN" sz="6000" b="1" dirty="0">
                <a:solidFill>
                  <a:schemeClr val="bg2"/>
                </a:solidFill>
              </a:rPr>
              <a:t>TỔNG QUAN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B1B855D-F271-E51F-2F7A-60DB1DC9D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6894883" y="9597422"/>
            <a:ext cx="1156634" cy="547688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 smtClean="0"/>
              <a:t>3</a:t>
            </a:fld>
            <a:endParaRPr lang="vi-VN" dirty="0"/>
          </a:p>
        </p:txBody>
      </p:sp>
      <p:pic>
        <p:nvPicPr>
          <p:cNvPr id="4" name="Google Shape;177;p21">
            <a:extLst>
              <a:ext uri="{FF2B5EF4-FFF2-40B4-BE49-F238E27FC236}">
                <a16:creationId xmlns:a16="http://schemas.microsoft.com/office/drawing/2014/main" id="{FD89C721-AB19-2FC8-9360-A0F75B1714F0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r="-633" b="978"/>
          <a:stretch/>
        </p:blipFill>
        <p:spPr>
          <a:xfrm>
            <a:off x="16197943" y="0"/>
            <a:ext cx="2090057" cy="2112742"/>
          </a:xfrm>
          <a:prstGeom prst="ellipse">
            <a:avLst/>
          </a:prstGeom>
          <a:ln w="3175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7E69863-C30E-DF64-13B5-10EE78FFA577}"/>
              </a:ext>
            </a:extLst>
          </p:cNvPr>
          <p:cNvSpPr/>
          <p:nvPr/>
        </p:nvSpPr>
        <p:spPr>
          <a:xfrm>
            <a:off x="1045027" y="2229273"/>
            <a:ext cx="7747278" cy="1499818"/>
          </a:xfrm>
          <a:prstGeom prst="roundRect">
            <a:avLst/>
          </a:prstGeom>
          <a:solidFill>
            <a:srgbClr val="ECE19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vi-VN" sz="48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I. Giới thiệu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0D991CA8-8D7D-B4C4-8F62-FA06DD8464A9}"/>
              </a:ext>
            </a:extLst>
          </p:cNvPr>
          <p:cNvSpPr/>
          <p:nvPr/>
        </p:nvSpPr>
        <p:spPr>
          <a:xfrm>
            <a:off x="9495693" y="2229273"/>
            <a:ext cx="7747278" cy="1499818"/>
          </a:xfrm>
          <a:prstGeom prst="roundRect">
            <a:avLst/>
          </a:prstGeom>
          <a:solidFill>
            <a:srgbClr val="ECE19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vi-VN" sz="48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IV. Phân tích, thiết kế, lập trình, kiểm thử.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BC6E5D51-A78D-467F-FAB3-3999E8BC54EE}"/>
              </a:ext>
            </a:extLst>
          </p:cNvPr>
          <p:cNvSpPr/>
          <p:nvPr/>
        </p:nvSpPr>
        <p:spPr>
          <a:xfrm>
            <a:off x="1045028" y="4473886"/>
            <a:ext cx="7747277" cy="1499819"/>
          </a:xfrm>
          <a:prstGeom prst="roundRect">
            <a:avLst/>
          </a:prstGeom>
          <a:solidFill>
            <a:srgbClr val="ECE19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vi-VN" sz="48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II</a:t>
            </a:r>
            <a:r>
              <a:rPr lang="vi-VN" sz="4800" dirty="0">
                <a:solidFill>
                  <a:schemeClr val="bg1"/>
                </a:solidFill>
                <a:latin typeface="+mj-lt"/>
              </a:rPr>
              <a:t>. </a:t>
            </a:r>
            <a:r>
              <a:rPr lang="vi-VN" sz="48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Quản lí dự án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F16AF401-5BD3-33D9-9E20-4DDC6172E7F6}"/>
              </a:ext>
            </a:extLst>
          </p:cNvPr>
          <p:cNvSpPr/>
          <p:nvPr/>
        </p:nvSpPr>
        <p:spPr>
          <a:xfrm>
            <a:off x="1045029" y="6718500"/>
            <a:ext cx="7747276" cy="1499819"/>
          </a:xfrm>
          <a:prstGeom prst="roundRect">
            <a:avLst/>
          </a:prstGeom>
          <a:solidFill>
            <a:srgbClr val="ECE19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vi-VN" sz="48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III</a:t>
            </a:r>
            <a:r>
              <a:rPr lang="vi-VN" sz="4800" dirty="0">
                <a:solidFill>
                  <a:schemeClr val="bg1"/>
                </a:solidFill>
                <a:latin typeface="+mj-lt"/>
              </a:rPr>
              <a:t>. </a:t>
            </a:r>
            <a:r>
              <a:rPr lang="vi-VN" sz="48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Công cụ sử dụng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F8F44244-7862-93AC-933F-96EC7A77B9B9}"/>
              </a:ext>
            </a:extLst>
          </p:cNvPr>
          <p:cNvSpPr/>
          <p:nvPr/>
        </p:nvSpPr>
        <p:spPr>
          <a:xfrm>
            <a:off x="9495693" y="6718501"/>
            <a:ext cx="7747278" cy="1499818"/>
          </a:xfrm>
          <a:prstGeom prst="roundRect">
            <a:avLst/>
          </a:prstGeom>
          <a:solidFill>
            <a:srgbClr val="ECE19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vi-VN" sz="48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VI. Tổng kết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68F3090E-EA8E-1643-2A5E-70BFD625BB00}"/>
              </a:ext>
            </a:extLst>
          </p:cNvPr>
          <p:cNvSpPr/>
          <p:nvPr/>
        </p:nvSpPr>
        <p:spPr>
          <a:xfrm>
            <a:off x="9495693" y="4473887"/>
            <a:ext cx="7747278" cy="1499818"/>
          </a:xfrm>
          <a:prstGeom prst="roundRect">
            <a:avLst/>
          </a:prstGeom>
          <a:solidFill>
            <a:srgbClr val="ECE19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vi-VN" sz="48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V.Giao diện &amp; Demo</a:t>
            </a:r>
          </a:p>
        </p:txBody>
      </p:sp>
    </p:spTree>
    <p:extLst>
      <p:ext uri="{BB962C8B-B14F-4D97-AF65-F5344CB8AC3E}">
        <p14:creationId xmlns:p14="http://schemas.microsoft.com/office/powerpoint/2010/main" val="27884278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2" animBg="1"/>
      <p:bldP spid="14" grpId="2" animBg="1"/>
      <p:bldP spid="15" grpId="2" animBg="1"/>
      <p:bldP spid="16" grpId="2" animBg="1"/>
      <p:bldP spid="17" grpId="2" animBg="1"/>
      <p:bldP spid="18" grpId="2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1"/>
          <p:cNvSpPr txBox="1">
            <a:spLocks noGrp="1"/>
          </p:cNvSpPr>
          <p:nvPr>
            <p:ph type="sldNum" sz="quarter" idx="12"/>
          </p:nvPr>
        </p:nvSpPr>
        <p:spPr>
          <a:xfrm>
            <a:off x="16927972" y="9532164"/>
            <a:ext cx="1156634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/>
              <a:t>30</a:t>
            </a:fld>
            <a:endParaRPr dirty="0"/>
          </a:p>
        </p:txBody>
      </p:sp>
      <p:sp>
        <p:nvSpPr>
          <p:cNvPr id="174" name="Google Shape;174;p21"/>
          <p:cNvSpPr txBox="1"/>
          <p:nvPr/>
        </p:nvSpPr>
        <p:spPr>
          <a:xfrm>
            <a:off x="2956165" y="138576"/>
            <a:ext cx="11623993" cy="1938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60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VI. PHÂN TÍCH, THIẾT KẾ, LẬP TRÌNH, KIỂM THỬ</a:t>
            </a:r>
            <a:endParaRPr sz="6000" b="1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pic>
        <p:nvPicPr>
          <p:cNvPr id="177" name="Google Shape;177;p21"/>
          <p:cNvPicPr preferRelativeResize="0"/>
          <p:nvPr/>
        </p:nvPicPr>
        <p:blipFill rotWithShape="1">
          <a:blip r:embed="rId3">
            <a:alphaModFix/>
          </a:blip>
          <a:srcRect r="-633" b="978"/>
          <a:stretch/>
        </p:blipFill>
        <p:spPr>
          <a:xfrm>
            <a:off x="16197943" y="0"/>
            <a:ext cx="2090057" cy="2112742"/>
          </a:xfrm>
          <a:prstGeom prst="ellipse">
            <a:avLst/>
          </a:prstGeom>
          <a:ln w="3175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" name="Rectangle 1"/>
          <p:cNvSpPr/>
          <p:nvPr/>
        </p:nvSpPr>
        <p:spPr>
          <a:xfrm>
            <a:off x="1157829" y="3376246"/>
            <a:ext cx="16085142" cy="670360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sz="4000" dirty="0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3" name="Google Shape;174;p21">
            <a:extLst>
              <a:ext uri="{FF2B5EF4-FFF2-40B4-BE49-F238E27FC236}">
                <a16:creationId xmlns:a16="http://schemas.microsoft.com/office/drawing/2014/main" id="{B0977637-8F53-B324-3B3B-38B639FA5069}"/>
              </a:ext>
            </a:extLst>
          </p:cNvPr>
          <p:cNvSpPr txBox="1"/>
          <p:nvPr/>
        </p:nvSpPr>
        <p:spPr>
          <a:xfrm>
            <a:off x="1157828" y="2160868"/>
            <a:ext cx="7986171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b="1" dirty="0">
                <a:solidFill>
                  <a:srgbClr val="008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3. L</a:t>
            </a:r>
            <a:r>
              <a:rPr lang="vi-VN" sz="4000" b="1" dirty="0" err="1">
                <a:solidFill>
                  <a:srgbClr val="008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ập</a:t>
            </a:r>
            <a:r>
              <a:rPr lang="vi-VN" sz="4000" b="1" dirty="0">
                <a:solidFill>
                  <a:srgbClr val="008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trình và kiểm thử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924C98-CD85-B00E-B71B-0B5C290024E3}"/>
              </a:ext>
            </a:extLst>
          </p:cNvPr>
          <p:cNvSpPr txBox="1"/>
          <p:nvPr/>
        </p:nvSpPr>
        <p:spPr>
          <a:xfrm>
            <a:off x="1509500" y="2673618"/>
            <a:ext cx="543468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000" u="sng" dirty="0">
                <a:solidFill>
                  <a:schemeClr val="bg1"/>
                </a:solidFill>
                <a:latin typeface="Times New Roman" panose="02020603050405020304" pitchFamily="18" charset="0"/>
              </a:rPr>
              <a:t>3.1</a:t>
            </a:r>
            <a:r>
              <a:rPr lang="vi-VN" sz="4000" u="sng" dirty="0">
                <a:solidFill>
                  <a:schemeClr val="bg1"/>
                </a:solidFill>
                <a:latin typeface="Times New Roman" panose="02020603050405020304" pitchFamily="18" charset="0"/>
              </a:rPr>
              <a:t> </a:t>
            </a:r>
            <a:r>
              <a:rPr lang="en-GB" sz="4000" u="sng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Lập</a:t>
            </a:r>
            <a:r>
              <a:rPr lang="en-GB" sz="4000" u="sng" dirty="0">
                <a:solidFill>
                  <a:schemeClr val="bg1"/>
                </a:solidFill>
                <a:latin typeface="Times New Roman" panose="02020603050405020304" pitchFamily="18" charset="0"/>
              </a:rPr>
              <a:t> </a:t>
            </a:r>
            <a:r>
              <a:rPr lang="en-GB" sz="4000" u="sng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trình</a:t>
            </a:r>
            <a:endParaRPr lang="vi-VN" sz="4000" u="sng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16B3BE-66AA-1F67-C05A-B78D6298B848}"/>
              </a:ext>
            </a:extLst>
          </p:cNvPr>
          <p:cNvSpPr txBox="1"/>
          <p:nvPr/>
        </p:nvSpPr>
        <p:spPr>
          <a:xfrm>
            <a:off x="4956631" y="3376246"/>
            <a:ext cx="8374735" cy="116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b="1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NhanVienHomePageActionListener</a:t>
            </a:r>
            <a:r>
              <a:rPr lang="en-GB" sz="20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GB" sz="20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en-GB" sz="20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0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một</a:t>
            </a:r>
            <a:r>
              <a:rPr lang="en-GB" sz="20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class </a:t>
            </a:r>
            <a:r>
              <a:rPr lang="en-GB" sz="20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được</a:t>
            </a:r>
            <a:r>
              <a:rPr lang="en-GB" sz="20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0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triển</a:t>
            </a:r>
            <a:r>
              <a:rPr lang="en-GB" sz="20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0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khai</a:t>
            </a:r>
            <a:r>
              <a:rPr lang="en-GB" sz="20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(implements) </a:t>
            </a:r>
            <a:r>
              <a:rPr lang="en-GB" sz="20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từ</a:t>
            </a:r>
            <a:r>
              <a:rPr lang="en-GB" sz="20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Action Listener </a:t>
            </a:r>
            <a:r>
              <a:rPr lang="en-GB" sz="20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xử</a:t>
            </a:r>
            <a:r>
              <a:rPr lang="en-GB" sz="20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0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lí</a:t>
            </a:r>
            <a:r>
              <a:rPr lang="en-GB" sz="20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0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sự</a:t>
            </a:r>
            <a:r>
              <a:rPr lang="en-GB" sz="20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0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kiện</a:t>
            </a:r>
            <a:r>
              <a:rPr lang="en-GB" sz="20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0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nhấp</a:t>
            </a:r>
            <a:r>
              <a:rPr lang="en-GB" sz="20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0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vào</a:t>
            </a:r>
            <a:r>
              <a:rPr lang="en-GB" sz="20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0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GB" sz="20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0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Jbutton</a:t>
            </a:r>
            <a:r>
              <a:rPr lang="en-GB" sz="20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GB" sz="20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JMenu</a:t>
            </a:r>
            <a:r>
              <a:rPr lang="en-GB" sz="20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, …</a:t>
            </a:r>
            <a:endParaRPr lang="en-US" sz="2000" dirty="0">
              <a:effectLst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GB" sz="2000" b="1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Constructor </a:t>
            </a:r>
            <a:r>
              <a:rPr lang="en-GB" sz="2000" b="1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khởi</a:t>
            </a:r>
            <a:r>
              <a:rPr lang="en-GB" sz="2000" b="1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000" b="1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tạo</a:t>
            </a:r>
            <a:r>
              <a:rPr lang="en-GB" sz="2000" b="1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en-US" sz="2000" dirty="0">
              <a:effectLst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616F133-CDE0-589C-EBB2-8B0E2325CD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0868" y="5143500"/>
            <a:ext cx="8940396" cy="1681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38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1"/>
          <p:cNvSpPr txBox="1">
            <a:spLocks noGrp="1"/>
          </p:cNvSpPr>
          <p:nvPr>
            <p:ph type="sldNum" sz="quarter" idx="12"/>
          </p:nvPr>
        </p:nvSpPr>
        <p:spPr>
          <a:xfrm>
            <a:off x="16927972" y="9532164"/>
            <a:ext cx="1156634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/>
              <a:t>31</a:t>
            </a:fld>
            <a:endParaRPr dirty="0"/>
          </a:p>
        </p:txBody>
      </p:sp>
      <p:sp>
        <p:nvSpPr>
          <p:cNvPr id="174" name="Google Shape;174;p21"/>
          <p:cNvSpPr txBox="1"/>
          <p:nvPr/>
        </p:nvSpPr>
        <p:spPr>
          <a:xfrm>
            <a:off x="2956165" y="138576"/>
            <a:ext cx="11623993" cy="1938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60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VI. PHÂN TÍCH, THIẾT KẾ, LẬP TRÌNH, KIỂM THỬ</a:t>
            </a:r>
            <a:endParaRPr sz="6000" b="1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pic>
        <p:nvPicPr>
          <p:cNvPr id="177" name="Google Shape;177;p21"/>
          <p:cNvPicPr preferRelativeResize="0"/>
          <p:nvPr/>
        </p:nvPicPr>
        <p:blipFill rotWithShape="1">
          <a:blip r:embed="rId3">
            <a:alphaModFix/>
          </a:blip>
          <a:srcRect r="-633" b="978"/>
          <a:stretch/>
        </p:blipFill>
        <p:spPr>
          <a:xfrm>
            <a:off x="16197943" y="0"/>
            <a:ext cx="2090057" cy="2112742"/>
          </a:xfrm>
          <a:prstGeom prst="ellipse">
            <a:avLst/>
          </a:prstGeom>
          <a:ln w="3175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" name="Rectangle 1"/>
          <p:cNvSpPr/>
          <p:nvPr/>
        </p:nvSpPr>
        <p:spPr>
          <a:xfrm>
            <a:off x="1157829" y="3376246"/>
            <a:ext cx="16085142" cy="670360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sz="4000" dirty="0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3" name="Google Shape;174;p21">
            <a:extLst>
              <a:ext uri="{FF2B5EF4-FFF2-40B4-BE49-F238E27FC236}">
                <a16:creationId xmlns:a16="http://schemas.microsoft.com/office/drawing/2014/main" id="{B0977637-8F53-B324-3B3B-38B639FA5069}"/>
              </a:ext>
            </a:extLst>
          </p:cNvPr>
          <p:cNvSpPr txBox="1"/>
          <p:nvPr/>
        </p:nvSpPr>
        <p:spPr>
          <a:xfrm>
            <a:off x="1157828" y="2160868"/>
            <a:ext cx="7986171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b="1" dirty="0">
                <a:solidFill>
                  <a:srgbClr val="008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3. L</a:t>
            </a:r>
            <a:r>
              <a:rPr lang="vi-VN" sz="4000" b="1" dirty="0" err="1">
                <a:solidFill>
                  <a:srgbClr val="008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ập</a:t>
            </a:r>
            <a:r>
              <a:rPr lang="vi-VN" sz="4000" b="1" dirty="0">
                <a:solidFill>
                  <a:srgbClr val="008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trình và kiểm thử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924C98-CD85-B00E-B71B-0B5C290024E3}"/>
              </a:ext>
            </a:extLst>
          </p:cNvPr>
          <p:cNvSpPr txBox="1"/>
          <p:nvPr/>
        </p:nvSpPr>
        <p:spPr>
          <a:xfrm>
            <a:off x="1509500" y="2673618"/>
            <a:ext cx="543468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000" u="sng" dirty="0">
                <a:solidFill>
                  <a:schemeClr val="bg1"/>
                </a:solidFill>
                <a:latin typeface="Times New Roman" panose="02020603050405020304" pitchFamily="18" charset="0"/>
              </a:rPr>
              <a:t>3.1</a:t>
            </a:r>
            <a:r>
              <a:rPr lang="vi-VN" sz="4000" u="sng" dirty="0">
                <a:solidFill>
                  <a:schemeClr val="bg1"/>
                </a:solidFill>
                <a:latin typeface="Times New Roman" panose="02020603050405020304" pitchFamily="18" charset="0"/>
              </a:rPr>
              <a:t> </a:t>
            </a:r>
            <a:r>
              <a:rPr lang="en-GB" sz="4000" u="sng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Lập</a:t>
            </a:r>
            <a:r>
              <a:rPr lang="en-GB" sz="4000" u="sng" dirty="0">
                <a:solidFill>
                  <a:schemeClr val="bg1"/>
                </a:solidFill>
                <a:latin typeface="Times New Roman" panose="02020603050405020304" pitchFamily="18" charset="0"/>
              </a:rPr>
              <a:t> </a:t>
            </a:r>
            <a:r>
              <a:rPr lang="en-GB" sz="4000" u="sng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trình</a:t>
            </a:r>
            <a:endParaRPr lang="vi-VN" sz="4000" u="sng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16B3BE-66AA-1F67-C05A-B78D6298B848}"/>
              </a:ext>
            </a:extLst>
          </p:cNvPr>
          <p:cNvSpPr txBox="1"/>
          <p:nvPr/>
        </p:nvSpPr>
        <p:spPr>
          <a:xfrm>
            <a:off x="5013032" y="3249666"/>
            <a:ext cx="8374735" cy="7284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GB" sz="2000" b="1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Xử</a:t>
            </a:r>
            <a:r>
              <a:rPr lang="en-GB" sz="2000" b="1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000" b="1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lí</a:t>
            </a:r>
            <a:r>
              <a:rPr lang="en-GB" sz="2000" b="1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000" b="1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sự</a:t>
            </a:r>
            <a:r>
              <a:rPr lang="en-GB" sz="2000" b="1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000" b="1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kiện</a:t>
            </a:r>
            <a:r>
              <a:rPr lang="en-GB" sz="2000" b="1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GB" sz="2000" b="1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khi</a:t>
            </a:r>
            <a:r>
              <a:rPr lang="en-GB" sz="2000" b="1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000" b="1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nhấp</a:t>
            </a:r>
            <a:r>
              <a:rPr lang="en-GB" sz="2000" b="1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000" b="1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vào</a:t>
            </a:r>
            <a:r>
              <a:rPr lang="en-GB" sz="2000" b="1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000" b="1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GB" sz="2000" b="1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000" b="1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botton</a:t>
            </a:r>
            <a:r>
              <a:rPr lang="en-GB" sz="2000" b="1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000" b="1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hoặc</a:t>
            </a:r>
            <a:r>
              <a:rPr lang="en-GB" sz="2000" b="1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000" b="1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GB" sz="2000" b="1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000" b="1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JMenu</a:t>
            </a:r>
            <a:r>
              <a:rPr lang="en-GB" sz="2000" b="1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000" b="1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sẽ</a:t>
            </a:r>
            <a:r>
              <a:rPr lang="en-GB" sz="2000" b="1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000" b="1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chuyển</a:t>
            </a:r>
            <a:r>
              <a:rPr lang="en-GB" sz="2000" b="1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000" b="1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đổi</a:t>
            </a:r>
            <a:r>
              <a:rPr lang="en-GB" sz="2000" b="1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sang </a:t>
            </a:r>
            <a:r>
              <a:rPr lang="en-GB" sz="2000" b="1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giao</a:t>
            </a:r>
            <a:r>
              <a:rPr lang="en-GB" sz="2000" b="1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000" b="1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diện</a:t>
            </a:r>
            <a:r>
              <a:rPr lang="en-GB" sz="2000" b="1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000" b="1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khác</a:t>
            </a:r>
            <a:r>
              <a:rPr lang="en-GB" sz="2000" b="1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GB" sz="2000" b="1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GB" sz="2000" b="1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000" b="1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thực</a:t>
            </a:r>
            <a:r>
              <a:rPr lang="en-GB" sz="2000" b="1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000" b="1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hiện</a:t>
            </a:r>
            <a:r>
              <a:rPr lang="en-GB" sz="2000" b="1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000" b="1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đóng</a:t>
            </a:r>
            <a:r>
              <a:rPr lang="en-GB" sz="2000" b="1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000" b="1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giao</a:t>
            </a:r>
            <a:r>
              <a:rPr lang="en-GB" sz="2000" b="1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000" b="1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diện</a:t>
            </a:r>
            <a:r>
              <a:rPr lang="en-GB" sz="2000" b="1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000" b="1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hiện</a:t>
            </a:r>
            <a:r>
              <a:rPr lang="en-GB" sz="2000" b="1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000" b="1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tại</a:t>
            </a:r>
            <a:endParaRPr lang="en-US" sz="2000" dirty="0">
              <a:effectLst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15EBAFC-5E2A-6E84-FECF-010D559AAE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9937" y="4076076"/>
            <a:ext cx="7267181" cy="512830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B3FEB76-9419-2A99-D841-ED95A2141A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98189" y="4121401"/>
            <a:ext cx="6149873" cy="5082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823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1"/>
          <p:cNvSpPr txBox="1">
            <a:spLocks noGrp="1"/>
          </p:cNvSpPr>
          <p:nvPr>
            <p:ph type="sldNum" sz="quarter" idx="12"/>
          </p:nvPr>
        </p:nvSpPr>
        <p:spPr>
          <a:xfrm>
            <a:off x="16927972" y="9532164"/>
            <a:ext cx="1156634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/>
              <a:t>32</a:t>
            </a:fld>
            <a:endParaRPr dirty="0"/>
          </a:p>
        </p:txBody>
      </p:sp>
      <p:sp>
        <p:nvSpPr>
          <p:cNvPr id="174" name="Google Shape;174;p21"/>
          <p:cNvSpPr txBox="1"/>
          <p:nvPr/>
        </p:nvSpPr>
        <p:spPr>
          <a:xfrm>
            <a:off x="2956165" y="138576"/>
            <a:ext cx="11623993" cy="1938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60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VI. PHÂN TÍCH, THIẾT KẾ, LẬP TRÌNH, KIỂM THỬ</a:t>
            </a:r>
            <a:endParaRPr sz="6000" b="1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pic>
        <p:nvPicPr>
          <p:cNvPr id="177" name="Google Shape;177;p21"/>
          <p:cNvPicPr preferRelativeResize="0"/>
          <p:nvPr/>
        </p:nvPicPr>
        <p:blipFill rotWithShape="1">
          <a:blip r:embed="rId3">
            <a:alphaModFix/>
          </a:blip>
          <a:srcRect r="-633" b="978"/>
          <a:stretch/>
        </p:blipFill>
        <p:spPr>
          <a:xfrm>
            <a:off x="16197943" y="0"/>
            <a:ext cx="2090057" cy="2112742"/>
          </a:xfrm>
          <a:prstGeom prst="ellipse">
            <a:avLst/>
          </a:prstGeom>
          <a:ln w="3175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" name="Rectangle 1"/>
          <p:cNvSpPr/>
          <p:nvPr/>
        </p:nvSpPr>
        <p:spPr>
          <a:xfrm>
            <a:off x="1157829" y="3376246"/>
            <a:ext cx="16085142" cy="670360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sz="4000" dirty="0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3" name="Google Shape;174;p21">
            <a:extLst>
              <a:ext uri="{FF2B5EF4-FFF2-40B4-BE49-F238E27FC236}">
                <a16:creationId xmlns:a16="http://schemas.microsoft.com/office/drawing/2014/main" id="{B0977637-8F53-B324-3B3B-38B639FA5069}"/>
              </a:ext>
            </a:extLst>
          </p:cNvPr>
          <p:cNvSpPr txBox="1"/>
          <p:nvPr/>
        </p:nvSpPr>
        <p:spPr>
          <a:xfrm>
            <a:off x="1157828" y="2160868"/>
            <a:ext cx="7986171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b="1" dirty="0">
                <a:solidFill>
                  <a:srgbClr val="008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3. L</a:t>
            </a:r>
            <a:r>
              <a:rPr lang="vi-VN" sz="4000" b="1" dirty="0" err="1">
                <a:solidFill>
                  <a:srgbClr val="008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ập</a:t>
            </a:r>
            <a:r>
              <a:rPr lang="vi-VN" sz="4000" b="1" dirty="0">
                <a:solidFill>
                  <a:srgbClr val="008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trình và kiểm thử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924C98-CD85-B00E-B71B-0B5C290024E3}"/>
              </a:ext>
            </a:extLst>
          </p:cNvPr>
          <p:cNvSpPr txBox="1"/>
          <p:nvPr/>
        </p:nvSpPr>
        <p:spPr>
          <a:xfrm>
            <a:off x="1509500" y="2673618"/>
            <a:ext cx="543468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000" u="sng" dirty="0">
                <a:solidFill>
                  <a:schemeClr val="bg1"/>
                </a:solidFill>
                <a:latin typeface="Times New Roman" panose="02020603050405020304" pitchFamily="18" charset="0"/>
              </a:rPr>
              <a:t>3.1</a:t>
            </a:r>
            <a:r>
              <a:rPr lang="vi-VN" sz="4000" u="sng" dirty="0">
                <a:solidFill>
                  <a:schemeClr val="bg1"/>
                </a:solidFill>
                <a:latin typeface="Times New Roman" panose="02020603050405020304" pitchFamily="18" charset="0"/>
              </a:rPr>
              <a:t> </a:t>
            </a:r>
            <a:r>
              <a:rPr lang="en-GB" sz="4000" u="sng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Lập</a:t>
            </a:r>
            <a:r>
              <a:rPr lang="en-GB" sz="4000" u="sng" dirty="0">
                <a:solidFill>
                  <a:schemeClr val="bg1"/>
                </a:solidFill>
                <a:latin typeface="Times New Roman" panose="02020603050405020304" pitchFamily="18" charset="0"/>
              </a:rPr>
              <a:t> </a:t>
            </a:r>
            <a:r>
              <a:rPr lang="en-GB" sz="4000" u="sng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trình</a:t>
            </a:r>
            <a:endParaRPr lang="vi-VN" sz="4000" u="sng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16B3BE-66AA-1F67-C05A-B78D6298B848}"/>
              </a:ext>
            </a:extLst>
          </p:cNvPr>
          <p:cNvSpPr txBox="1"/>
          <p:nvPr/>
        </p:nvSpPr>
        <p:spPr>
          <a:xfrm>
            <a:off x="1157828" y="3401095"/>
            <a:ext cx="14401260" cy="6227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"/>
            </a:pPr>
            <a:r>
              <a:rPr lang="en-US" sz="32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Package </a:t>
            </a:r>
            <a:r>
              <a:rPr lang="en-US" sz="32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DB_util</a:t>
            </a:r>
            <a:r>
              <a:rPr lang="en-US" sz="32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chứa</a:t>
            </a:r>
            <a:r>
              <a:rPr lang="en-US" sz="32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class </a:t>
            </a:r>
            <a:r>
              <a:rPr lang="en-US" sz="32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để</a:t>
            </a:r>
            <a:r>
              <a:rPr lang="en-US" sz="32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thực</a:t>
            </a:r>
            <a:r>
              <a:rPr lang="en-US" sz="32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hiện</a:t>
            </a:r>
            <a:r>
              <a:rPr lang="en-US" sz="32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kết</a:t>
            </a:r>
            <a:r>
              <a:rPr lang="en-US" sz="32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nối</a:t>
            </a:r>
            <a:r>
              <a:rPr lang="en-US" sz="32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32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đóng</a:t>
            </a:r>
            <a:r>
              <a:rPr lang="en-US" sz="32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kết</a:t>
            </a:r>
            <a:r>
              <a:rPr lang="en-US" sz="32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nối</a:t>
            </a:r>
            <a:r>
              <a:rPr lang="en-US" sz="32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với</a:t>
            </a:r>
            <a:r>
              <a:rPr lang="en-US" sz="32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cơ</a:t>
            </a:r>
            <a:r>
              <a:rPr lang="en-US" sz="32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sở</a:t>
            </a:r>
            <a:r>
              <a:rPr lang="en-US" sz="32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dữ</a:t>
            </a:r>
            <a:r>
              <a:rPr lang="en-US" sz="32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liệu</a:t>
            </a:r>
            <a:endParaRPr lang="en-US" sz="3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C5AED2-AB04-29C6-01B9-053D9F6891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2075" y="4531426"/>
            <a:ext cx="5978389" cy="1657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169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1"/>
          <p:cNvSpPr txBox="1">
            <a:spLocks noGrp="1"/>
          </p:cNvSpPr>
          <p:nvPr>
            <p:ph type="sldNum" sz="quarter" idx="12"/>
          </p:nvPr>
        </p:nvSpPr>
        <p:spPr>
          <a:xfrm>
            <a:off x="16927972" y="9532164"/>
            <a:ext cx="1156634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/>
              <a:t>33</a:t>
            </a:fld>
            <a:endParaRPr dirty="0"/>
          </a:p>
        </p:txBody>
      </p:sp>
      <p:sp>
        <p:nvSpPr>
          <p:cNvPr id="174" name="Google Shape;174;p21"/>
          <p:cNvSpPr txBox="1"/>
          <p:nvPr/>
        </p:nvSpPr>
        <p:spPr>
          <a:xfrm>
            <a:off x="2956165" y="138576"/>
            <a:ext cx="11623993" cy="1938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60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VI. PHÂN TÍCH, THIẾT KẾ, LẬP TRÌNH, KIỂM THỬ</a:t>
            </a:r>
            <a:endParaRPr sz="6000" b="1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pic>
        <p:nvPicPr>
          <p:cNvPr id="177" name="Google Shape;177;p21"/>
          <p:cNvPicPr preferRelativeResize="0"/>
          <p:nvPr/>
        </p:nvPicPr>
        <p:blipFill rotWithShape="1">
          <a:blip r:embed="rId3">
            <a:alphaModFix/>
          </a:blip>
          <a:srcRect r="-633" b="978"/>
          <a:stretch/>
        </p:blipFill>
        <p:spPr>
          <a:xfrm>
            <a:off x="16197943" y="0"/>
            <a:ext cx="2090057" cy="2112742"/>
          </a:xfrm>
          <a:prstGeom prst="ellipse">
            <a:avLst/>
          </a:prstGeom>
          <a:ln w="3175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" name="Rectangle 1"/>
          <p:cNvSpPr/>
          <p:nvPr/>
        </p:nvSpPr>
        <p:spPr>
          <a:xfrm>
            <a:off x="1157829" y="3376246"/>
            <a:ext cx="16085142" cy="670360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sz="4000" dirty="0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3" name="Google Shape;174;p21">
            <a:extLst>
              <a:ext uri="{FF2B5EF4-FFF2-40B4-BE49-F238E27FC236}">
                <a16:creationId xmlns:a16="http://schemas.microsoft.com/office/drawing/2014/main" id="{B0977637-8F53-B324-3B3B-38B639FA5069}"/>
              </a:ext>
            </a:extLst>
          </p:cNvPr>
          <p:cNvSpPr txBox="1"/>
          <p:nvPr/>
        </p:nvSpPr>
        <p:spPr>
          <a:xfrm>
            <a:off x="1157828" y="2160868"/>
            <a:ext cx="7986171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b="1" dirty="0">
                <a:solidFill>
                  <a:srgbClr val="008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3. L</a:t>
            </a:r>
            <a:r>
              <a:rPr lang="vi-VN" sz="4000" b="1" dirty="0" err="1">
                <a:solidFill>
                  <a:srgbClr val="008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ập</a:t>
            </a:r>
            <a:r>
              <a:rPr lang="vi-VN" sz="4000" b="1" dirty="0">
                <a:solidFill>
                  <a:srgbClr val="008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trình và kiểm thử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924C98-CD85-B00E-B71B-0B5C290024E3}"/>
              </a:ext>
            </a:extLst>
          </p:cNvPr>
          <p:cNvSpPr txBox="1"/>
          <p:nvPr/>
        </p:nvSpPr>
        <p:spPr>
          <a:xfrm>
            <a:off x="1509500" y="2673618"/>
            <a:ext cx="543468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000" u="sng" dirty="0">
                <a:solidFill>
                  <a:schemeClr val="bg1"/>
                </a:solidFill>
                <a:latin typeface="Times New Roman" panose="02020603050405020304" pitchFamily="18" charset="0"/>
              </a:rPr>
              <a:t>3.1</a:t>
            </a:r>
            <a:r>
              <a:rPr lang="vi-VN" sz="4000" u="sng" dirty="0">
                <a:solidFill>
                  <a:schemeClr val="bg1"/>
                </a:solidFill>
                <a:latin typeface="Times New Roman" panose="02020603050405020304" pitchFamily="18" charset="0"/>
              </a:rPr>
              <a:t> </a:t>
            </a:r>
            <a:r>
              <a:rPr lang="en-GB" sz="4000" u="sng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Lập</a:t>
            </a:r>
            <a:r>
              <a:rPr lang="en-GB" sz="4000" u="sng" dirty="0">
                <a:solidFill>
                  <a:schemeClr val="bg1"/>
                </a:solidFill>
                <a:latin typeface="Times New Roman" panose="02020603050405020304" pitchFamily="18" charset="0"/>
              </a:rPr>
              <a:t> </a:t>
            </a:r>
            <a:r>
              <a:rPr lang="en-GB" sz="4000" u="sng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trình</a:t>
            </a:r>
            <a:endParaRPr lang="vi-VN" sz="4000" u="sng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16B3BE-66AA-1F67-C05A-B78D6298B848}"/>
              </a:ext>
            </a:extLst>
          </p:cNvPr>
          <p:cNvSpPr txBox="1"/>
          <p:nvPr/>
        </p:nvSpPr>
        <p:spPr>
          <a:xfrm>
            <a:off x="5150913" y="3689494"/>
            <a:ext cx="8374735" cy="3990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GB" sz="20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Import </a:t>
            </a:r>
            <a:r>
              <a:rPr lang="en-GB" sz="20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GB" sz="20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0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thư</a:t>
            </a:r>
            <a:r>
              <a:rPr lang="en-GB" sz="20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0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viện</a:t>
            </a:r>
            <a:r>
              <a:rPr lang="en-GB" sz="20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0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cần</a:t>
            </a:r>
            <a:r>
              <a:rPr lang="en-GB" sz="20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0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thiết</a:t>
            </a:r>
            <a:r>
              <a:rPr lang="en-GB" sz="20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0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trong</a:t>
            </a:r>
            <a:r>
              <a:rPr lang="en-GB" sz="20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JDBC </a:t>
            </a:r>
            <a:r>
              <a:rPr lang="en-GB" sz="20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để</a:t>
            </a:r>
            <a:r>
              <a:rPr lang="en-GB" sz="20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0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hỗ</a:t>
            </a:r>
            <a:r>
              <a:rPr lang="en-GB" sz="20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0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trợ</a:t>
            </a:r>
            <a:r>
              <a:rPr lang="en-GB" sz="20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0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cho</a:t>
            </a:r>
            <a:r>
              <a:rPr lang="en-GB" sz="20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0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việc</a:t>
            </a:r>
            <a:r>
              <a:rPr lang="en-GB" sz="20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0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kết</a:t>
            </a:r>
            <a:r>
              <a:rPr lang="en-GB" sz="20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0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nối</a:t>
            </a:r>
            <a:r>
              <a:rPr lang="en-GB" sz="20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en-US" sz="2000" dirty="0">
              <a:effectLst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24B87CB-D54A-E6F7-ADAB-5F03CFDF26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2246" y="4396568"/>
            <a:ext cx="8231277" cy="175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147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1"/>
          <p:cNvSpPr txBox="1">
            <a:spLocks noGrp="1"/>
          </p:cNvSpPr>
          <p:nvPr>
            <p:ph type="sldNum" sz="quarter" idx="12"/>
          </p:nvPr>
        </p:nvSpPr>
        <p:spPr>
          <a:xfrm>
            <a:off x="16927972" y="9532164"/>
            <a:ext cx="1156634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/>
              <a:t>34</a:t>
            </a:fld>
            <a:endParaRPr dirty="0"/>
          </a:p>
        </p:txBody>
      </p:sp>
      <p:sp>
        <p:nvSpPr>
          <p:cNvPr id="174" name="Google Shape;174;p21"/>
          <p:cNvSpPr txBox="1"/>
          <p:nvPr/>
        </p:nvSpPr>
        <p:spPr>
          <a:xfrm>
            <a:off x="2956165" y="138576"/>
            <a:ext cx="11623993" cy="1938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60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VI. PHÂN TÍCH, THIẾT KẾ, LẬP TRÌNH, KIỂM THỬ</a:t>
            </a:r>
            <a:endParaRPr sz="6000" b="1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pic>
        <p:nvPicPr>
          <p:cNvPr id="177" name="Google Shape;177;p21"/>
          <p:cNvPicPr preferRelativeResize="0"/>
          <p:nvPr/>
        </p:nvPicPr>
        <p:blipFill rotWithShape="1">
          <a:blip r:embed="rId3">
            <a:alphaModFix/>
          </a:blip>
          <a:srcRect r="-633" b="978"/>
          <a:stretch/>
        </p:blipFill>
        <p:spPr>
          <a:xfrm>
            <a:off x="16197943" y="0"/>
            <a:ext cx="2090057" cy="2112742"/>
          </a:xfrm>
          <a:prstGeom prst="ellipse">
            <a:avLst/>
          </a:prstGeom>
          <a:ln w="3175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" name="Rectangle 1"/>
          <p:cNvSpPr/>
          <p:nvPr/>
        </p:nvSpPr>
        <p:spPr>
          <a:xfrm>
            <a:off x="1157829" y="3376246"/>
            <a:ext cx="16085142" cy="670360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sz="4000" dirty="0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3" name="Google Shape;174;p21">
            <a:extLst>
              <a:ext uri="{FF2B5EF4-FFF2-40B4-BE49-F238E27FC236}">
                <a16:creationId xmlns:a16="http://schemas.microsoft.com/office/drawing/2014/main" id="{B0977637-8F53-B324-3B3B-38B639FA5069}"/>
              </a:ext>
            </a:extLst>
          </p:cNvPr>
          <p:cNvSpPr txBox="1"/>
          <p:nvPr/>
        </p:nvSpPr>
        <p:spPr>
          <a:xfrm>
            <a:off x="1157828" y="2160868"/>
            <a:ext cx="7986171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b="1" dirty="0">
                <a:solidFill>
                  <a:srgbClr val="008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3. L</a:t>
            </a:r>
            <a:r>
              <a:rPr lang="vi-VN" sz="4000" b="1" dirty="0" err="1">
                <a:solidFill>
                  <a:srgbClr val="008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ập</a:t>
            </a:r>
            <a:r>
              <a:rPr lang="vi-VN" sz="4000" b="1" dirty="0">
                <a:solidFill>
                  <a:srgbClr val="008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trình và kiểm thử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924C98-CD85-B00E-B71B-0B5C290024E3}"/>
              </a:ext>
            </a:extLst>
          </p:cNvPr>
          <p:cNvSpPr txBox="1"/>
          <p:nvPr/>
        </p:nvSpPr>
        <p:spPr>
          <a:xfrm>
            <a:off x="1509500" y="2673618"/>
            <a:ext cx="543468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000" u="sng" dirty="0">
                <a:solidFill>
                  <a:schemeClr val="bg1"/>
                </a:solidFill>
                <a:latin typeface="Times New Roman" panose="02020603050405020304" pitchFamily="18" charset="0"/>
              </a:rPr>
              <a:t>3.1</a:t>
            </a:r>
            <a:r>
              <a:rPr lang="vi-VN" sz="4000" u="sng" dirty="0">
                <a:solidFill>
                  <a:schemeClr val="bg1"/>
                </a:solidFill>
                <a:latin typeface="Times New Roman" panose="02020603050405020304" pitchFamily="18" charset="0"/>
              </a:rPr>
              <a:t> </a:t>
            </a:r>
            <a:r>
              <a:rPr lang="en-GB" sz="4000" u="sng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Lập</a:t>
            </a:r>
            <a:r>
              <a:rPr lang="en-GB" sz="4000" u="sng" dirty="0">
                <a:solidFill>
                  <a:schemeClr val="bg1"/>
                </a:solidFill>
                <a:latin typeface="Times New Roman" panose="02020603050405020304" pitchFamily="18" charset="0"/>
              </a:rPr>
              <a:t> </a:t>
            </a:r>
            <a:r>
              <a:rPr lang="en-GB" sz="4000" u="sng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trình</a:t>
            </a:r>
            <a:endParaRPr lang="vi-VN" sz="4000" u="sng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16B3BE-66AA-1F67-C05A-B78D6298B848}"/>
              </a:ext>
            </a:extLst>
          </p:cNvPr>
          <p:cNvSpPr txBox="1"/>
          <p:nvPr/>
        </p:nvSpPr>
        <p:spPr>
          <a:xfrm>
            <a:off x="4613731" y="3396531"/>
            <a:ext cx="10330994" cy="13534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GB" sz="2400" b="1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Phương</a:t>
            </a:r>
            <a:r>
              <a:rPr lang="en-GB" sz="2400" b="1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400" b="1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thức</a:t>
            </a:r>
            <a:r>
              <a:rPr lang="en-GB" sz="2400" b="1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400" b="1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kết</a:t>
            </a:r>
            <a:r>
              <a:rPr lang="en-GB" sz="2400" b="1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400" b="1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nối</a:t>
            </a:r>
            <a:r>
              <a:rPr lang="en-GB" sz="2400" b="1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en-US" sz="2400" dirty="0">
              <a:effectLst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GB" sz="24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Tạo</a:t>
            </a:r>
            <a:r>
              <a:rPr lang="en-GB" sz="24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1 Connection c </a:t>
            </a:r>
            <a:r>
              <a:rPr lang="en-GB" sz="24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n-GB" sz="24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4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Đăng</a:t>
            </a:r>
            <a:r>
              <a:rPr lang="en-GB" sz="24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4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ký</a:t>
            </a:r>
            <a:r>
              <a:rPr lang="en-GB" sz="24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driver </a:t>
            </a:r>
            <a:r>
              <a:rPr lang="en-GB" sz="24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n-GB" sz="24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4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tìm</a:t>
            </a:r>
            <a:r>
              <a:rPr lang="en-GB" sz="24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4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đường</a:t>
            </a:r>
            <a:r>
              <a:rPr lang="en-GB" sz="24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4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dẫn</a:t>
            </a:r>
            <a:r>
              <a:rPr lang="en-GB" sz="24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4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đến</a:t>
            </a:r>
            <a:r>
              <a:rPr lang="en-GB" sz="24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4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cơ</a:t>
            </a:r>
            <a:r>
              <a:rPr lang="en-GB" sz="24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4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sở</a:t>
            </a:r>
            <a:r>
              <a:rPr lang="en-GB" sz="24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4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dữ</a:t>
            </a:r>
            <a:r>
              <a:rPr lang="en-GB" sz="24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4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liệu</a:t>
            </a:r>
            <a:r>
              <a:rPr lang="en-GB" sz="24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4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cùng</a:t>
            </a:r>
            <a:r>
              <a:rPr lang="en-GB" sz="24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4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với</a:t>
            </a:r>
            <a:r>
              <a:rPr lang="en-GB" sz="24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username </a:t>
            </a:r>
            <a:r>
              <a:rPr lang="en-GB" sz="24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GB" sz="24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password </a:t>
            </a:r>
            <a:r>
              <a:rPr lang="en-GB" sz="24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n-GB" sz="24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4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gán</a:t>
            </a:r>
            <a:r>
              <a:rPr lang="en-GB" sz="24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Connection </a:t>
            </a:r>
            <a:r>
              <a:rPr lang="en-GB" sz="24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được</a:t>
            </a:r>
            <a:r>
              <a:rPr lang="en-GB" sz="24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4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trả</a:t>
            </a:r>
            <a:r>
              <a:rPr lang="en-GB" sz="24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4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về</a:t>
            </a:r>
            <a:r>
              <a:rPr lang="en-GB" sz="24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4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từ</a:t>
            </a:r>
            <a:r>
              <a:rPr lang="en-GB" sz="24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driver </a:t>
            </a:r>
            <a:r>
              <a:rPr lang="en-GB" sz="24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vừa</a:t>
            </a:r>
            <a:r>
              <a:rPr lang="en-GB" sz="24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4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kết</a:t>
            </a:r>
            <a:r>
              <a:rPr lang="en-GB" sz="24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4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nối</a:t>
            </a:r>
            <a:r>
              <a:rPr lang="en-GB" sz="24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2400" dirty="0">
              <a:effectLst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9BD482D-DDFD-693D-4E8F-5AF3DECDC6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0913" y="4765005"/>
            <a:ext cx="8936562" cy="5041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976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1"/>
          <p:cNvSpPr txBox="1">
            <a:spLocks noGrp="1"/>
          </p:cNvSpPr>
          <p:nvPr>
            <p:ph type="sldNum" sz="quarter" idx="12"/>
          </p:nvPr>
        </p:nvSpPr>
        <p:spPr>
          <a:xfrm>
            <a:off x="16927972" y="9532164"/>
            <a:ext cx="1156634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/>
              <a:t>35</a:t>
            </a:fld>
            <a:endParaRPr dirty="0"/>
          </a:p>
        </p:txBody>
      </p:sp>
      <p:sp>
        <p:nvSpPr>
          <p:cNvPr id="174" name="Google Shape;174;p21"/>
          <p:cNvSpPr txBox="1"/>
          <p:nvPr/>
        </p:nvSpPr>
        <p:spPr>
          <a:xfrm>
            <a:off x="2956165" y="138576"/>
            <a:ext cx="11623993" cy="1938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60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VI. PHÂN TÍCH, THIẾT KẾ, LẬP TRÌNH, KIỂM THỬ</a:t>
            </a:r>
            <a:endParaRPr sz="6000" b="1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pic>
        <p:nvPicPr>
          <p:cNvPr id="177" name="Google Shape;177;p21"/>
          <p:cNvPicPr preferRelativeResize="0"/>
          <p:nvPr/>
        </p:nvPicPr>
        <p:blipFill rotWithShape="1">
          <a:blip r:embed="rId3">
            <a:alphaModFix/>
          </a:blip>
          <a:srcRect r="-633" b="978"/>
          <a:stretch/>
        </p:blipFill>
        <p:spPr>
          <a:xfrm>
            <a:off x="16197943" y="0"/>
            <a:ext cx="2090057" cy="2112742"/>
          </a:xfrm>
          <a:prstGeom prst="ellipse">
            <a:avLst/>
          </a:prstGeom>
          <a:ln w="3175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" name="Rectangle 1"/>
          <p:cNvSpPr/>
          <p:nvPr/>
        </p:nvSpPr>
        <p:spPr>
          <a:xfrm>
            <a:off x="1157829" y="3376246"/>
            <a:ext cx="16085142" cy="670360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sz="4000" dirty="0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3" name="Google Shape;174;p21">
            <a:extLst>
              <a:ext uri="{FF2B5EF4-FFF2-40B4-BE49-F238E27FC236}">
                <a16:creationId xmlns:a16="http://schemas.microsoft.com/office/drawing/2014/main" id="{B0977637-8F53-B324-3B3B-38B639FA5069}"/>
              </a:ext>
            </a:extLst>
          </p:cNvPr>
          <p:cNvSpPr txBox="1"/>
          <p:nvPr/>
        </p:nvSpPr>
        <p:spPr>
          <a:xfrm>
            <a:off x="1157828" y="2160868"/>
            <a:ext cx="7986171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b="1" dirty="0">
                <a:solidFill>
                  <a:srgbClr val="008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3. L</a:t>
            </a:r>
            <a:r>
              <a:rPr lang="vi-VN" sz="4000" b="1" dirty="0" err="1">
                <a:solidFill>
                  <a:srgbClr val="008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ập</a:t>
            </a:r>
            <a:r>
              <a:rPr lang="vi-VN" sz="4000" b="1" dirty="0">
                <a:solidFill>
                  <a:srgbClr val="008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trình và kiểm thử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924C98-CD85-B00E-B71B-0B5C290024E3}"/>
              </a:ext>
            </a:extLst>
          </p:cNvPr>
          <p:cNvSpPr txBox="1"/>
          <p:nvPr/>
        </p:nvSpPr>
        <p:spPr>
          <a:xfrm>
            <a:off x="1509500" y="2673618"/>
            <a:ext cx="543468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000" u="sng" dirty="0">
                <a:solidFill>
                  <a:schemeClr val="bg1"/>
                </a:solidFill>
                <a:latin typeface="Times New Roman" panose="02020603050405020304" pitchFamily="18" charset="0"/>
              </a:rPr>
              <a:t>3.1</a:t>
            </a:r>
            <a:r>
              <a:rPr lang="vi-VN" sz="4000" u="sng" dirty="0">
                <a:solidFill>
                  <a:schemeClr val="bg1"/>
                </a:solidFill>
                <a:latin typeface="Times New Roman" panose="02020603050405020304" pitchFamily="18" charset="0"/>
              </a:rPr>
              <a:t> </a:t>
            </a:r>
            <a:r>
              <a:rPr lang="en-GB" sz="4000" u="sng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Lập</a:t>
            </a:r>
            <a:r>
              <a:rPr lang="en-GB" sz="4000" u="sng" dirty="0">
                <a:solidFill>
                  <a:schemeClr val="bg1"/>
                </a:solidFill>
                <a:latin typeface="Times New Roman" panose="02020603050405020304" pitchFamily="18" charset="0"/>
              </a:rPr>
              <a:t> </a:t>
            </a:r>
            <a:r>
              <a:rPr lang="en-GB" sz="4000" u="sng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trình</a:t>
            </a:r>
            <a:endParaRPr lang="vi-VN" sz="4000" u="sng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16B3BE-66AA-1F67-C05A-B78D6298B848}"/>
              </a:ext>
            </a:extLst>
          </p:cNvPr>
          <p:cNvSpPr txBox="1"/>
          <p:nvPr/>
        </p:nvSpPr>
        <p:spPr>
          <a:xfrm>
            <a:off x="1157828" y="3422562"/>
            <a:ext cx="16085142" cy="4605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Phương</a:t>
            </a:r>
            <a:r>
              <a:rPr lang="en-US" sz="24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thức</a:t>
            </a:r>
            <a:r>
              <a:rPr lang="en-US" sz="24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đóng</a:t>
            </a:r>
            <a:r>
              <a:rPr lang="en-US" sz="24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kết</a:t>
            </a:r>
            <a:r>
              <a:rPr lang="en-US" sz="24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nối</a:t>
            </a:r>
            <a:r>
              <a:rPr lang="en-US" sz="24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: </a:t>
            </a:r>
            <a:r>
              <a:rPr lang="en-US" sz="24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Đảm</a:t>
            </a:r>
            <a:r>
              <a:rPr lang="en-US" sz="24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bảo</a:t>
            </a:r>
            <a:r>
              <a:rPr lang="en-US" sz="24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rằng</a:t>
            </a:r>
            <a:r>
              <a:rPr lang="en-US" sz="24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khi</a:t>
            </a:r>
            <a:r>
              <a:rPr lang="en-US" sz="24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sử</a:t>
            </a:r>
            <a:r>
              <a:rPr lang="en-US" sz="24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dụng</a:t>
            </a:r>
            <a:r>
              <a:rPr lang="en-US" sz="24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xong</a:t>
            </a:r>
            <a:r>
              <a:rPr lang="en-US" sz="24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cơ</a:t>
            </a:r>
            <a:r>
              <a:rPr lang="en-US" sz="24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sở</a:t>
            </a:r>
            <a:r>
              <a:rPr lang="en-US" sz="24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dữ</a:t>
            </a:r>
            <a:r>
              <a:rPr lang="en-US" sz="24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liệu</a:t>
            </a:r>
            <a:r>
              <a:rPr lang="en-US" sz="24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sẽ</a:t>
            </a:r>
            <a:r>
              <a:rPr lang="en-US" sz="24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trả</a:t>
            </a:r>
            <a:r>
              <a:rPr lang="en-US" sz="24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lại</a:t>
            </a:r>
            <a:r>
              <a:rPr lang="en-US" sz="24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để</a:t>
            </a:r>
            <a:r>
              <a:rPr lang="en-US" sz="24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người</a:t>
            </a:r>
            <a:r>
              <a:rPr lang="en-US" sz="24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dùng</a:t>
            </a:r>
            <a:r>
              <a:rPr lang="en-US" sz="24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khác</a:t>
            </a:r>
            <a:r>
              <a:rPr lang="en-US" sz="24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có</a:t>
            </a:r>
            <a:r>
              <a:rPr lang="en-US" sz="24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thể</a:t>
            </a:r>
            <a:r>
              <a:rPr lang="en-US" sz="24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truy</a:t>
            </a:r>
            <a:r>
              <a:rPr lang="en-US" sz="24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cập</a:t>
            </a:r>
            <a:r>
              <a:rPr lang="en-US" sz="24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vào</a:t>
            </a:r>
            <a:endParaRPr lang="en-US" sz="2400" dirty="0">
              <a:effectLst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99A2B0A-00D5-5534-006A-B6068E3B00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3540" y="4680222"/>
            <a:ext cx="11092511" cy="2828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597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1"/>
          <p:cNvSpPr txBox="1">
            <a:spLocks noGrp="1"/>
          </p:cNvSpPr>
          <p:nvPr>
            <p:ph type="sldNum" sz="quarter" idx="12"/>
          </p:nvPr>
        </p:nvSpPr>
        <p:spPr>
          <a:xfrm>
            <a:off x="16927972" y="9532164"/>
            <a:ext cx="1156634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/>
              <a:t>36</a:t>
            </a:fld>
            <a:endParaRPr dirty="0"/>
          </a:p>
        </p:txBody>
      </p:sp>
      <p:sp>
        <p:nvSpPr>
          <p:cNvPr id="174" name="Google Shape;174;p21"/>
          <p:cNvSpPr txBox="1"/>
          <p:nvPr/>
        </p:nvSpPr>
        <p:spPr>
          <a:xfrm>
            <a:off x="2956165" y="138576"/>
            <a:ext cx="11623993" cy="1938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60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VI. PHÂN TÍCH, THIẾT KẾ, LẬP TRÌNH, KIỂM THỬ</a:t>
            </a:r>
            <a:endParaRPr sz="6000" b="1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pic>
        <p:nvPicPr>
          <p:cNvPr id="177" name="Google Shape;177;p21"/>
          <p:cNvPicPr preferRelativeResize="0"/>
          <p:nvPr/>
        </p:nvPicPr>
        <p:blipFill rotWithShape="1">
          <a:blip r:embed="rId3">
            <a:alphaModFix/>
          </a:blip>
          <a:srcRect r="-633" b="978"/>
          <a:stretch/>
        </p:blipFill>
        <p:spPr>
          <a:xfrm>
            <a:off x="16197943" y="0"/>
            <a:ext cx="2090057" cy="2112742"/>
          </a:xfrm>
          <a:prstGeom prst="ellipse">
            <a:avLst/>
          </a:prstGeom>
          <a:ln w="3175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" name="Rectangle 1"/>
          <p:cNvSpPr/>
          <p:nvPr/>
        </p:nvSpPr>
        <p:spPr>
          <a:xfrm>
            <a:off x="1157829" y="3376246"/>
            <a:ext cx="16085142" cy="670360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sz="4000" dirty="0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3" name="Google Shape;174;p21">
            <a:extLst>
              <a:ext uri="{FF2B5EF4-FFF2-40B4-BE49-F238E27FC236}">
                <a16:creationId xmlns:a16="http://schemas.microsoft.com/office/drawing/2014/main" id="{B0977637-8F53-B324-3B3B-38B639FA5069}"/>
              </a:ext>
            </a:extLst>
          </p:cNvPr>
          <p:cNvSpPr txBox="1"/>
          <p:nvPr/>
        </p:nvSpPr>
        <p:spPr>
          <a:xfrm>
            <a:off x="1157828" y="2160868"/>
            <a:ext cx="7986171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b="1" dirty="0">
                <a:solidFill>
                  <a:srgbClr val="008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3. L</a:t>
            </a:r>
            <a:r>
              <a:rPr lang="vi-VN" sz="4000" b="1" dirty="0" err="1">
                <a:solidFill>
                  <a:srgbClr val="008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ập</a:t>
            </a:r>
            <a:r>
              <a:rPr lang="vi-VN" sz="4000" b="1" dirty="0">
                <a:solidFill>
                  <a:srgbClr val="008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trình và kiểm thử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924C98-CD85-B00E-B71B-0B5C290024E3}"/>
              </a:ext>
            </a:extLst>
          </p:cNvPr>
          <p:cNvSpPr txBox="1"/>
          <p:nvPr/>
        </p:nvSpPr>
        <p:spPr>
          <a:xfrm>
            <a:off x="1509500" y="2673618"/>
            <a:ext cx="543468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000" u="sng" dirty="0">
                <a:solidFill>
                  <a:schemeClr val="bg1"/>
                </a:solidFill>
                <a:latin typeface="Times New Roman" panose="02020603050405020304" pitchFamily="18" charset="0"/>
              </a:rPr>
              <a:t>3.1</a:t>
            </a:r>
            <a:r>
              <a:rPr lang="vi-VN" sz="4000" u="sng" dirty="0">
                <a:solidFill>
                  <a:schemeClr val="bg1"/>
                </a:solidFill>
                <a:latin typeface="Times New Roman" panose="02020603050405020304" pitchFamily="18" charset="0"/>
              </a:rPr>
              <a:t> </a:t>
            </a:r>
            <a:r>
              <a:rPr lang="en-GB" sz="4000" u="sng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Lập</a:t>
            </a:r>
            <a:r>
              <a:rPr lang="en-GB" sz="4000" u="sng" dirty="0">
                <a:solidFill>
                  <a:schemeClr val="bg1"/>
                </a:solidFill>
                <a:latin typeface="Times New Roman" panose="02020603050405020304" pitchFamily="18" charset="0"/>
              </a:rPr>
              <a:t> </a:t>
            </a:r>
            <a:r>
              <a:rPr lang="en-GB" sz="4000" u="sng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trình</a:t>
            </a:r>
            <a:endParaRPr lang="vi-VN" sz="4000" u="sng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16B3BE-66AA-1F67-C05A-B78D6298B848}"/>
              </a:ext>
            </a:extLst>
          </p:cNvPr>
          <p:cNvSpPr txBox="1"/>
          <p:nvPr/>
        </p:nvSpPr>
        <p:spPr>
          <a:xfrm>
            <a:off x="1157828" y="3431571"/>
            <a:ext cx="15770144" cy="490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"/>
            </a:pPr>
            <a:r>
              <a:rPr lang="en-GB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Package </a:t>
            </a:r>
            <a:r>
              <a:rPr lang="en-GB" sz="24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DataAccessObject</a:t>
            </a:r>
            <a:r>
              <a:rPr lang="en-GB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24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chứa</a:t>
            </a:r>
            <a:r>
              <a:rPr lang="en-GB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24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GB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class </a:t>
            </a:r>
            <a:r>
              <a:rPr lang="en-GB" sz="24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đẻ</a:t>
            </a:r>
            <a:r>
              <a:rPr lang="en-GB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24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thực</a:t>
            </a:r>
            <a:r>
              <a:rPr lang="en-GB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24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hiện</a:t>
            </a:r>
            <a:r>
              <a:rPr lang="en-GB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24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truy</a:t>
            </a:r>
            <a:r>
              <a:rPr lang="en-GB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24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vấn</a:t>
            </a:r>
            <a:r>
              <a:rPr lang="en-GB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24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lên</a:t>
            </a:r>
            <a:r>
              <a:rPr lang="en-GB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24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cơ</a:t>
            </a:r>
            <a:r>
              <a:rPr lang="en-GB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24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sở</a:t>
            </a:r>
            <a:r>
              <a:rPr lang="en-GB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24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dữ</a:t>
            </a:r>
            <a:r>
              <a:rPr lang="en-GB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24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liệu</a:t>
            </a:r>
            <a:r>
              <a:rPr lang="en-GB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(Thao </a:t>
            </a:r>
            <a:r>
              <a:rPr lang="en-GB" sz="24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tác</a:t>
            </a:r>
            <a:r>
              <a:rPr lang="en-GB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24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thêm</a:t>
            </a:r>
            <a:r>
              <a:rPr lang="en-GB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GB" sz="24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xóa</a:t>
            </a:r>
            <a:r>
              <a:rPr lang="en-GB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GB" sz="24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sửa</a:t>
            </a:r>
            <a:r>
              <a:rPr lang="en-GB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select)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DD19B4-9007-FC6C-6BE8-BB8C9E73B8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4625" y="4217588"/>
            <a:ext cx="4629954" cy="397201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AA053DD-700A-9D68-FE4B-4398F6A020B2}"/>
              </a:ext>
            </a:extLst>
          </p:cNvPr>
          <p:cNvSpPr txBox="1"/>
          <p:nvPr/>
        </p:nvSpPr>
        <p:spPr>
          <a:xfrm>
            <a:off x="5058045" y="8485419"/>
            <a:ext cx="828471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DAOinterface</a:t>
            </a:r>
            <a:r>
              <a:rPr lang="en-GB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là</a:t>
            </a:r>
            <a:r>
              <a:rPr lang="en-GB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một</a:t>
            </a:r>
            <a:r>
              <a:rPr lang="en-GB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interface </a:t>
            </a:r>
            <a:r>
              <a:rPr lang="en-GB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được</a:t>
            </a:r>
            <a:r>
              <a:rPr lang="en-GB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khởi</a:t>
            </a:r>
            <a:r>
              <a:rPr lang="en-GB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tạo</a:t>
            </a:r>
            <a:r>
              <a:rPr lang="en-GB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GB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đầu</a:t>
            </a:r>
            <a:r>
              <a:rPr lang="en-GB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vào</a:t>
            </a:r>
            <a:r>
              <a:rPr lang="en-GB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là</a:t>
            </a:r>
            <a:r>
              <a:rPr lang="en-GB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một</a:t>
            </a:r>
            <a:r>
              <a:rPr lang="en-GB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kiểu</a:t>
            </a:r>
            <a:r>
              <a:rPr lang="en-GB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Generic, </a:t>
            </a:r>
            <a:r>
              <a:rPr lang="en-GB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khai</a:t>
            </a:r>
            <a:r>
              <a:rPr lang="en-GB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báo</a:t>
            </a:r>
            <a:r>
              <a:rPr lang="en-GB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GB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phương</a:t>
            </a:r>
            <a:r>
              <a:rPr lang="en-GB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thức</a:t>
            </a:r>
            <a:r>
              <a:rPr lang="en-GB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insert, delete, </a:t>
            </a:r>
            <a:r>
              <a:rPr lang="en-GB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selectAll</a:t>
            </a:r>
            <a:r>
              <a:rPr lang="en-GB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,… </a:t>
            </a:r>
            <a:r>
              <a:rPr lang="en-GB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GB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class </a:t>
            </a:r>
            <a:r>
              <a:rPr lang="en-GB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NhanvienDAO</a:t>
            </a:r>
            <a:r>
              <a:rPr lang="en-GB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GB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ThetuDAO</a:t>
            </a:r>
            <a:r>
              <a:rPr lang="en-GB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GB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ThanhvienDAO</a:t>
            </a:r>
            <a:r>
              <a:rPr lang="en-GB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GB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SachDAO</a:t>
            </a:r>
            <a:r>
              <a:rPr lang="en-GB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sẽ</a:t>
            </a:r>
            <a:r>
              <a:rPr lang="en-GB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triển</a:t>
            </a:r>
            <a:r>
              <a:rPr lang="en-GB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khai</a:t>
            </a:r>
            <a:r>
              <a:rPr lang="en-GB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interface </a:t>
            </a:r>
            <a:r>
              <a:rPr lang="en-GB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này</a:t>
            </a:r>
            <a:r>
              <a:rPr lang="en-GB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999288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1"/>
          <p:cNvSpPr txBox="1">
            <a:spLocks noGrp="1"/>
          </p:cNvSpPr>
          <p:nvPr>
            <p:ph type="sldNum" sz="quarter" idx="12"/>
          </p:nvPr>
        </p:nvSpPr>
        <p:spPr>
          <a:xfrm>
            <a:off x="16927972" y="9532164"/>
            <a:ext cx="1156634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/>
              <a:t>37</a:t>
            </a:fld>
            <a:endParaRPr dirty="0"/>
          </a:p>
        </p:txBody>
      </p:sp>
      <p:sp>
        <p:nvSpPr>
          <p:cNvPr id="174" name="Google Shape;174;p21"/>
          <p:cNvSpPr txBox="1"/>
          <p:nvPr/>
        </p:nvSpPr>
        <p:spPr>
          <a:xfrm>
            <a:off x="2956165" y="138576"/>
            <a:ext cx="11623993" cy="1938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60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VI. PHÂN TÍCH, THIẾT KẾ, LẬP TRÌNH, KIỂM THỬ</a:t>
            </a:r>
            <a:endParaRPr sz="6000" b="1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pic>
        <p:nvPicPr>
          <p:cNvPr id="177" name="Google Shape;177;p21"/>
          <p:cNvPicPr preferRelativeResize="0"/>
          <p:nvPr/>
        </p:nvPicPr>
        <p:blipFill rotWithShape="1">
          <a:blip r:embed="rId3">
            <a:alphaModFix/>
          </a:blip>
          <a:srcRect r="-633" b="978"/>
          <a:stretch/>
        </p:blipFill>
        <p:spPr>
          <a:xfrm>
            <a:off x="16197943" y="0"/>
            <a:ext cx="2090057" cy="2112742"/>
          </a:xfrm>
          <a:prstGeom prst="ellipse">
            <a:avLst/>
          </a:prstGeom>
          <a:ln w="3175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" name="Rectangle 1"/>
          <p:cNvSpPr/>
          <p:nvPr/>
        </p:nvSpPr>
        <p:spPr>
          <a:xfrm>
            <a:off x="1157829" y="3376246"/>
            <a:ext cx="16085142" cy="670360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sz="4000" dirty="0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3" name="Google Shape;174;p21">
            <a:extLst>
              <a:ext uri="{FF2B5EF4-FFF2-40B4-BE49-F238E27FC236}">
                <a16:creationId xmlns:a16="http://schemas.microsoft.com/office/drawing/2014/main" id="{B0977637-8F53-B324-3B3B-38B639FA5069}"/>
              </a:ext>
            </a:extLst>
          </p:cNvPr>
          <p:cNvSpPr txBox="1"/>
          <p:nvPr/>
        </p:nvSpPr>
        <p:spPr>
          <a:xfrm>
            <a:off x="1157828" y="2160868"/>
            <a:ext cx="7986171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b="1" dirty="0">
                <a:solidFill>
                  <a:srgbClr val="008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3. L</a:t>
            </a:r>
            <a:r>
              <a:rPr lang="vi-VN" sz="4000" b="1" dirty="0" err="1">
                <a:solidFill>
                  <a:srgbClr val="008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ập</a:t>
            </a:r>
            <a:r>
              <a:rPr lang="vi-VN" sz="4000" b="1" dirty="0">
                <a:solidFill>
                  <a:srgbClr val="008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trình và kiểm thử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924C98-CD85-B00E-B71B-0B5C290024E3}"/>
              </a:ext>
            </a:extLst>
          </p:cNvPr>
          <p:cNvSpPr txBox="1"/>
          <p:nvPr/>
        </p:nvSpPr>
        <p:spPr>
          <a:xfrm>
            <a:off x="1509500" y="2673618"/>
            <a:ext cx="543468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000" u="sng" dirty="0">
                <a:solidFill>
                  <a:schemeClr val="bg1"/>
                </a:solidFill>
                <a:latin typeface="Times New Roman" panose="02020603050405020304" pitchFamily="18" charset="0"/>
              </a:rPr>
              <a:t>3.1</a:t>
            </a:r>
            <a:r>
              <a:rPr lang="vi-VN" sz="4000" u="sng" dirty="0">
                <a:solidFill>
                  <a:schemeClr val="bg1"/>
                </a:solidFill>
                <a:latin typeface="Times New Roman" panose="02020603050405020304" pitchFamily="18" charset="0"/>
              </a:rPr>
              <a:t> </a:t>
            </a:r>
            <a:r>
              <a:rPr lang="en-GB" sz="4000" u="sng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Lập</a:t>
            </a:r>
            <a:r>
              <a:rPr lang="en-GB" sz="4000" u="sng" dirty="0">
                <a:solidFill>
                  <a:schemeClr val="bg1"/>
                </a:solidFill>
                <a:latin typeface="Times New Roman" panose="02020603050405020304" pitchFamily="18" charset="0"/>
              </a:rPr>
              <a:t> </a:t>
            </a:r>
            <a:r>
              <a:rPr lang="en-GB" sz="4000" u="sng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trình</a:t>
            </a:r>
            <a:endParaRPr lang="vi-VN" sz="4000" u="sng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16B3BE-66AA-1F67-C05A-B78D6298B848}"/>
              </a:ext>
            </a:extLst>
          </p:cNvPr>
          <p:cNvSpPr txBox="1"/>
          <p:nvPr/>
        </p:nvSpPr>
        <p:spPr>
          <a:xfrm>
            <a:off x="1778684" y="3461029"/>
            <a:ext cx="10330994" cy="490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GB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Class </a:t>
            </a:r>
            <a:r>
              <a:rPr lang="en-GB" sz="24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DAOinterface</a:t>
            </a:r>
            <a:r>
              <a:rPr lang="en-GB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DD50C1-76C1-D0C7-EFD3-6F63BCFF11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2549" y="4167432"/>
            <a:ext cx="10165896" cy="4782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542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1"/>
          <p:cNvSpPr txBox="1">
            <a:spLocks noGrp="1"/>
          </p:cNvSpPr>
          <p:nvPr>
            <p:ph type="sldNum" sz="quarter" idx="12"/>
          </p:nvPr>
        </p:nvSpPr>
        <p:spPr>
          <a:xfrm>
            <a:off x="16927972" y="9532164"/>
            <a:ext cx="1156634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/>
              <a:t>38</a:t>
            </a:fld>
            <a:endParaRPr dirty="0"/>
          </a:p>
        </p:txBody>
      </p:sp>
      <p:sp>
        <p:nvSpPr>
          <p:cNvPr id="174" name="Google Shape;174;p21"/>
          <p:cNvSpPr txBox="1"/>
          <p:nvPr/>
        </p:nvSpPr>
        <p:spPr>
          <a:xfrm>
            <a:off x="2956165" y="138576"/>
            <a:ext cx="11623993" cy="1938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60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VI. PHÂN TÍCH, THIẾT KẾ, LẬP TRÌNH, KIỂM THỬ</a:t>
            </a:r>
            <a:endParaRPr sz="6000" b="1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pic>
        <p:nvPicPr>
          <p:cNvPr id="177" name="Google Shape;177;p21"/>
          <p:cNvPicPr preferRelativeResize="0"/>
          <p:nvPr/>
        </p:nvPicPr>
        <p:blipFill rotWithShape="1">
          <a:blip r:embed="rId3">
            <a:alphaModFix/>
          </a:blip>
          <a:srcRect r="-633" b="978"/>
          <a:stretch/>
        </p:blipFill>
        <p:spPr>
          <a:xfrm>
            <a:off x="16197943" y="0"/>
            <a:ext cx="2090057" cy="2112742"/>
          </a:xfrm>
          <a:prstGeom prst="ellipse">
            <a:avLst/>
          </a:prstGeom>
          <a:ln w="3175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" name="Rectangle 1"/>
          <p:cNvSpPr/>
          <p:nvPr/>
        </p:nvSpPr>
        <p:spPr>
          <a:xfrm>
            <a:off x="1157829" y="3376246"/>
            <a:ext cx="16085142" cy="670360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sz="4000" dirty="0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3" name="Google Shape;174;p21">
            <a:extLst>
              <a:ext uri="{FF2B5EF4-FFF2-40B4-BE49-F238E27FC236}">
                <a16:creationId xmlns:a16="http://schemas.microsoft.com/office/drawing/2014/main" id="{B0977637-8F53-B324-3B3B-38B639FA5069}"/>
              </a:ext>
            </a:extLst>
          </p:cNvPr>
          <p:cNvSpPr txBox="1"/>
          <p:nvPr/>
        </p:nvSpPr>
        <p:spPr>
          <a:xfrm>
            <a:off x="1157828" y="2160868"/>
            <a:ext cx="7986171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b="1" dirty="0">
                <a:solidFill>
                  <a:srgbClr val="008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3. L</a:t>
            </a:r>
            <a:r>
              <a:rPr lang="vi-VN" sz="4000" b="1" dirty="0" err="1">
                <a:solidFill>
                  <a:srgbClr val="008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ập</a:t>
            </a:r>
            <a:r>
              <a:rPr lang="vi-VN" sz="4000" b="1" dirty="0">
                <a:solidFill>
                  <a:srgbClr val="008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trình và kiểm thử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924C98-CD85-B00E-B71B-0B5C290024E3}"/>
              </a:ext>
            </a:extLst>
          </p:cNvPr>
          <p:cNvSpPr txBox="1"/>
          <p:nvPr/>
        </p:nvSpPr>
        <p:spPr>
          <a:xfrm>
            <a:off x="1509500" y="2673618"/>
            <a:ext cx="543468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000" u="sng" dirty="0">
                <a:solidFill>
                  <a:schemeClr val="bg1"/>
                </a:solidFill>
                <a:latin typeface="Times New Roman" panose="02020603050405020304" pitchFamily="18" charset="0"/>
              </a:rPr>
              <a:t>3.1</a:t>
            </a:r>
            <a:r>
              <a:rPr lang="vi-VN" sz="4000" u="sng" dirty="0">
                <a:solidFill>
                  <a:schemeClr val="bg1"/>
                </a:solidFill>
                <a:latin typeface="Times New Roman" panose="02020603050405020304" pitchFamily="18" charset="0"/>
              </a:rPr>
              <a:t> </a:t>
            </a:r>
            <a:r>
              <a:rPr lang="en-GB" sz="4000" u="sng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Lập</a:t>
            </a:r>
            <a:r>
              <a:rPr lang="en-GB" sz="4000" u="sng" dirty="0">
                <a:solidFill>
                  <a:schemeClr val="bg1"/>
                </a:solidFill>
                <a:latin typeface="Times New Roman" panose="02020603050405020304" pitchFamily="18" charset="0"/>
              </a:rPr>
              <a:t> </a:t>
            </a:r>
            <a:r>
              <a:rPr lang="en-GB" sz="4000" u="sng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trình</a:t>
            </a:r>
            <a:endParaRPr lang="vi-VN" sz="4000" u="sng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16B3BE-66AA-1F67-C05A-B78D6298B848}"/>
              </a:ext>
            </a:extLst>
          </p:cNvPr>
          <p:cNvSpPr txBox="1"/>
          <p:nvPr/>
        </p:nvSpPr>
        <p:spPr>
          <a:xfrm>
            <a:off x="1778684" y="3461029"/>
            <a:ext cx="10330994" cy="490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GB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Class </a:t>
            </a:r>
            <a:r>
              <a:rPr lang="vi-VN" sz="24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ThanhvienDAO</a:t>
            </a:r>
            <a:r>
              <a:rPr lang="en-GB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24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sẽ</a:t>
            </a:r>
            <a:r>
              <a:rPr lang="en-GB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24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triển</a:t>
            </a:r>
            <a:r>
              <a:rPr lang="en-GB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24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khai</a:t>
            </a:r>
            <a:r>
              <a:rPr lang="en-GB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interface </a:t>
            </a:r>
            <a:r>
              <a:rPr lang="en-GB" sz="24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DAOinterface</a:t>
            </a:r>
            <a:r>
              <a:rPr lang="en-GB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6E41BF5-EA39-501F-A93D-F80CB664E7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9500" y="4223031"/>
            <a:ext cx="13441696" cy="2112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876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1"/>
          <p:cNvSpPr txBox="1">
            <a:spLocks noGrp="1"/>
          </p:cNvSpPr>
          <p:nvPr>
            <p:ph type="sldNum" sz="quarter" idx="12"/>
          </p:nvPr>
        </p:nvSpPr>
        <p:spPr>
          <a:xfrm>
            <a:off x="16927972" y="9532164"/>
            <a:ext cx="1156634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/>
              <a:t>39</a:t>
            </a:fld>
            <a:endParaRPr dirty="0"/>
          </a:p>
        </p:txBody>
      </p:sp>
      <p:sp>
        <p:nvSpPr>
          <p:cNvPr id="174" name="Google Shape;174;p21"/>
          <p:cNvSpPr txBox="1"/>
          <p:nvPr/>
        </p:nvSpPr>
        <p:spPr>
          <a:xfrm>
            <a:off x="2956165" y="138576"/>
            <a:ext cx="11623993" cy="1938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60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VI. PHÂN TÍCH, THIẾT KẾ, LẬP TRÌNH, KIỂM THỬ</a:t>
            </a:r>
            <a:endParaRPr sz="6000" b="1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pic>
        <p:nvPicPr>
          <p:cNvPr id="177" name="Google Shape;177;p21"/>
          <p:cNvPicPr preferRelativeResize="0"/>
          <p:nvPr/>
        </p:nvPicPr>
        <p:blipFill rotWithShape="1">
          <a:blip r:embed="rId3">
            <a:alphaModFix/>
          </a:blip>
          <a:srcRect r="-633" b="978"/>
          <a:stretch/>
        </p:blipFill>
        <p:spPr>
          <a:xfrm>
            <a:off x="16197943" y="0"/>
            <a:ext cx="2090057" cy="2112742"/>
          </a:xfrm>
          <a:prstGeom prst="ellipse">
            <a:avLst/>
          </a:prstGeom>
          <a:ln w="3175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" name="Rectangle 1"/>
          <p:cNvSpPr/>
          <p:nvPr/>
        </p:nvSpPr>
        <p:spPr>
          <a:xfrm>
            <a:off x="1157829" y="3376246"/>
            <a:ext cx="16085142" cy="670360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sz="4000" dirty="0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3" name="Google Shape;174;p21">
            <a:extLst>
              <a:ext uri="{FF2B5EF4-FFF2-40B4-BE49-F238E27FC236}">
                <a16:creationId xmlns:a16="http://schemas.microsoft.com/office/drawing/2014/main" id="{B0977637-8F53-B324-3B3B-38B639FA5069}"/>
              </a:ext>
            </a:extLst>
          </p:cNvPr>
          <p:cNvSpPr txBox="1"/>
          <p:nvPr/>
        </p:nvSpPr>
        <p:spPr>
          <a:xfrm>
            <a:off x="1157828" y="2160868"/>
            <a:ext cx="7986171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b="1" dirty="0">
                <a:solidFill>
                  <a:srgbClr val="008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3. L</a:t>
            </a:r>
            <a:r>
              <a:rPr lang="vi-VN" sz="4000" b="1" dirty="0" err="1">
                <a:solidFill>
                  <a:srgbClr val="008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ập</a:t>
            </a:r>
            <a:r>
              <a:rPr lang="vi-VN" sz="4000" b="1" dirty="0">
                <a:solidFill>
                  <a:srgbClr val="008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trình và kiểm thử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924C98-CD85-B00E-B71B-0B5C290024E3}"/>
              </a:ext>
            </a:extLst>
          </p:cNvPr>
          <p:cNvSpPr txBox="1"/>
          <p:nvPr/>
        </p:nvSpPr>
        <p:spPr>
          <a:xfrm>
            <a:off x="1509500" y="2673618"/>
            <a:ext cx="543468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000" u="sng" dirty="0">
                <a:solidFill>
                  <a:schemeClr val="bg1"/>
                </a:solidFill>
                <a:latin typeface="Times New Roman" panose="02020603050405020304" pitchFamily="18" charset="0"/>
              </a:rPr>
              <a:t>3.1</a:t>
            </a:r>
            <a:r>
              <a:rPr lang="vi-VN" sz="4000" u="sng" dirty="0">
                <a:solidFill>
                  <a:schemeClr val="bg1"/>
                </a:solidFill>
                <a:latin typeface="Times New Roman" panose="02020603050405020304" pitchFamily="18" charset="0"/>
              </a:rPr>
              <a:t> </a:t>
            </a:r>
            <a:r>
              <a:rPr lang="en-GB" sz="4000" u="sng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Lập</a:t>
            </a:r>
            <a:r>
              <a:rPr lang="en-GB" sz="4000" u="sng" dirty="0">
                <a:solidFill>
                  <a:schemeClr val="bg1"/>
                </a:solidFill>
                <a:latin typeface="Times New Roman" panose="02020603050405020304" pitchFamily="18" charset="0"/>
              </a:rPr>
              <a:t> </a:t>
            </a:r>
            <a:r>
              <a:rPr lang="en-GB" sz="4000" u="sng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trình</a:t>
            </a:r>
            <a:endParaRPr lang="vi-VN" sz="4000" u="sng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16B3BE-66AA-1F67-C05A-B78D6298B848}"/>
              </a:ext>
            </a:extLst>
          </p:cNvPr>
          <p:cNvSpPr txBox="1"/>
          <p:nvPr/>
        </p:nvSpPr>
        <p:spPr>
          <a:xfrm>
            <a:off x="1778684" y="3461029"/>
            <a:ext cx="10330994" cy="1339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GB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Trong class </a:t>
            </a:r>
            <a:r>
              <a:rPr lang="vi-VN" sz="24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ThanhvienDAO</a:t>
            </a:r>
            <a:r>
              <a:rPr lang="en-US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sẽ</a:t>
            </a:r>
            <a:r>
              <a:rPr lang="en-US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triển</a:t>
            </a:r>
            <a:r>
              <a:rPr lang="en-US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khai</a:t>
            </a:r>
            <a:r>
              <a:rPr lang="en-US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phương</a:t>
            </a:r>
            <a:r>
              <a:rPr lang="en-US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thức</a:t>
            </a:r>
            <a:r>
              <a:rPr lang="en-US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mà</a:t>
            </a:r>
            <a:r>
              <a:rPr lang="en-US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DAOinterface</a:t>
            </a:r>
            <a:r>
              <a:rPr lang="en-US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đã</a:t>
            </a:r>
            <a:r>
              <a:rPr lang="en-US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khai</a:t>
            </a:r>
            <a:r>
              <a:rPr lang="en-US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báo</a:t>
            </a:r>
            <a:r>
              <a:rPr lang="en-US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4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Phương</a:t>
            </a:r>
            <a:r>
              <a:rPr lang="en-US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thức</a:t>
            </a:r>
            <a:r>
              <a:rPr lang="en-US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thêm</a:t>
            </a:r>
            <a:r>
              <a:rPr lang="en-US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mới</a:t>
            </a:r>
            <a:r>
              <a:rPr lang="en-US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một</a:t>
            </a:r>
            <a:r>
              <a:rPr lang="en-US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thành</a:t>
            </a:r>
            <a:r>
              <a:rPr lang="en-US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viên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BC5AA0-1FF5-2738-2C0E-BBA9838735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5874" y="4185345"/>
            <a:ext cx="6485838" cy="5729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434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1"/>
          <p:cNvSpPr txBox="1">
            <a:spLocks noGrp="1"/>
          </p:cNvSpPr>
          <p:nvPr>
            <p:ph type="sldNum" sz="quarter" idx="12"/>
          </p:nvPr>
        </p:nvSpPr>
        <p:spPr>
          <a:xfrm>
            <a:off x="16834697" y="9613188"/>
            <a:ext cx="1156634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/>
              <a:t>4</a:t>
            </a:fld>
            <a:endParaRPr dirty="0"/>
          </a:p>
        </p:txBody>
      </p:sp>
      <p:sp>
        <p:nvSpPr>
          <p:cNvPr id="174" name="Google Shape;174;p21"/>
          <p:cNvSpPr txBox="1"/>
          <p:nvPr/>
        </p:nvSpPr>
        <p:spPr>
          <a:xfrm>
            <a:off x="4573950" y="841958"/>
            <a:ext cx="9140100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60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I. GIỚI THIỆU</a:t>
            </a:r>
            <a:endParaRPr sz="6000" b="1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pic>
        <p:nvPicPr>
          <p:cNvPr id="177" name="Google Shape;177;p21"/>
          <p:cNvPicPr preferRelativeResize="0"/>
          <p:nvPr/>
        </p:nvPicPr>
        <p:blipFill rotWithShape="1">
          <a:blip r:embed="rId3">
            <a:alphaModFix/>
          </a:blip>
          <a:srcRect r="-633" b="978"/>
          <a:stretch/>
        </p:blipFill>
        <p:spPr>
          <a:xfrm>
            <a:off x="16197943" y="0"/>
            <a:ext cx="2090057" cy="2112742"/>
          </a:xfrm>
          <a:prstGeom prst="ellipse">
            <a:avLst/>
          </a:prstGeom>
          <a:ln w="3175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" name="Rectangle 1"/>
          <p:cNvSpPr/>
          <p:nvPr/>
        </p:nvSpPr>
        <p:spPr>
          <a:xfrm>
            <a:off x="1101429" y="2245938"/>
            <a:ext cx="16085142" cy="285958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marL="571500" indent="-571500">
              <a:lnSpc>
                <a:spcPct val="150000"/>
              </a:lnSpc>
              <a:buFontTx/>
              <a:buChar char="-"/>
            </a:pPr>
            <a:r>
              <a:rPr lang="vi-VN" sz="3600" u="sng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Lý do hình thành: </a:t>
            </a:r>
          </a:p>
          <a:p>
            <a:pPr>
              <a:lnSpc>
                <a:spcPct val="150000"/>
              </a:lnSpc>
            </a:pPr>
            <a:r>
              <a:rPr lang="vi-VN" sz="36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	. Mô hình hóa công nghệ cho hệ thống thư viện</a:t>
            </a:r>
          </a:p>
          <a:p>
            <a:pPr>
              <a:lnSpc>
                <a:spcPct val="150000"/>
              </a:lnSpc>
            </a:pPr>
            <a:r>
              <a:rPr lang="vi-VN" sz="36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	. Xây dựng hệ thống phần mềm quản lý các công việc của thư viện.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B454505-E321-457D-32D2-779FA5415371}"/>
              </a:ext>
            </a:extLst>
          </p:cNvPr>
          <p:cNvSpPr txBox="1"/>
          <p:nvPr/>
        </p:nvSpPr>
        <p:spPr>
          <a:xfrm>
            <a:off x="874985" y="5105522"/>
            <a:ext cx="17116345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150000"/>
              </a:lnSpc>
              <a:buFontTx/>
              <a:buChar char="-"/>
            </a:pPr>
            <a:r>
              <a:rPr lang="vi-VN" sz="3600" u="sng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Mục tiêu:</a:t>
            </a:r>
          </a:p>
          <a:p>
            <a:pPr>
              <a:lnSpc>
                <a:spcPct val="150000"/>
              </a:lnSpc>
            </a:pPr>
            <a:r>
              <a:rPr lang="vi-VN" sz="36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	. Phục vụ thủ thư và đọc giả là hai đối tượng chính có tương tác liên tục với hệ thống.</a:t>
            </a:r>
          </a:p>
          <a:p>
            <a:pPr>
              <a:lnSpc>
                <a:spcPct val="150000"/>
              </a:lnSpc>
            </a:pPr>
            <a:r>
              <a:rPr lang="vi-VN" sz="36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	. Hỗ trợ nhân viên phòng kế toán.</a:t>
            </a:r>
          </a:p>
          <a:p>
            <a:pPr>
              <a:lnSpc>
                <a:spcPct val="150000"/>
              </a:lnSpc>
            </a:pPr>
            <a:r>
              <a:rPr lang="vi-VN" sz="36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	. Phân quyền truy cập của đối tượng sử dụng, người quản lí có quyền truy cập cao nhất.</a:t>
            </a:r>
            <a:endParaRPr lang="en-US" sz="36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vi-VN" sz="36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1"/>
          <p:cNvSpPr txBox="1">
            <a:spLocks noGrp="1"/>
          </p:cNvSpPr>
          <p:nvPr>
            <p:ph type="sldNum" sz="quarter" idx="12"/>
          </p:nvPr>
        </p:nvSpPr>
        <p:spPr>
          <a:xfrm>
            <a:off x="16927972" y="9532164"/>
            <a:ext cx="1156634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/>
              <a:t>40</a:t>
            </a:fld>
            <a:endParaRPr dirty="0"/>
          </a:p>
        </p:txBody>
      </p:sp>
      <p:sp>
        <p:nvSpPr>
          <p:cNvPr id="174" name="Google Shape;174;p21"/>
          <p:cNvSpPr txBox="1"/>
          <p:nvPr/>
        </p:nvSpPr>
        <p:spPr>
          <a:xfrm>
            <a:off x="2956165" y="138576"/>
            <a:ext cx="11623993" cy="1938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60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VI. PHÂN TÍCH, THIẾT KẾ, LẬP TRÌNH, KIỂM THỬ</a:t>
            </a:r>
            <a:endParaRPr sz="6000" b="1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pic>
        <p:nvPicPr>
          <p:cNvPr id="177" name="Google Shape;177;p21"/>
          <p:cNvPicPr preferRelativeResize="0"/>
          <p:nvPr/>
        </p:nvPicPr>
        <p:blipFill rotWithShape="1">
          <a:blip r:embed="rId3">
            <a:alphaModFix/>
          </a:blip>
          <a:srcRect r="-633" b="978"/>
          <a:stretch/>
        </p:blipFill>
        <p:spPr>
          <a:xfrm>
            <a:off x="16197943" y="0"/>
            <a:ext cx="2090057" cy="2112742"/>
          </a:xfrm>
          <a:prstGeom prst="ellipse">
            <a:avLst/>
          </a:prstGeom>
          <a:ln w="3175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" name="Rectangle 1"/>
          <p:cNvSpPr/>
          <p:nvPr/>
        </p:nvSpPr>
        <p:spPr>
          <a:xfrm>
            <a:off x="1157829" y="3376246"/>
            <a:ext cx="16085142" cy="670360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sz="4000" dirty="0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3" name="Google Shape;174;p21">
            <a:extLst>
              <a:ext uri="{FF2B5EF4-FFF2-40B4-BE49-F238E27FC236}">
                <a16:creationId xmlns:a16="http://schemas.microsoft.com/office/drawing/2014/main" id="{B0977637-8F53-B324-3B3B-38B639FA5069}"/>
              </a:ext>
            </a:extLst>
          </p:cNvPr>
          <p:cNvSpPr txBox="1"/>
          <p:nvPr/>
        </p:nvSpPr>
        <p:spPr>
          <a:xfrm>
            <a:off x="1157828" y="2160868"/>
            <a:ext cx="7986171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b="1" dirty="0">
                <a:solidFill>
                  <a:srgbClr val="008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3. L</a:t>
            </a:r>
            <a:r>
              <a:rPr lang="vi-VN" sz="4000" b="1" dirty="0" err="1">
                <a:solidFill>
                  <a:srgbClr val="008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ập</a:t>
            </a:r>
            <a:r>
              <a:rPr lang="vi-VN" sz="4000" b="1" dirty="0">
                <a:solidFill>
                  <a:srgbClr val="008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trình và kiểm thử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924C98-CD85-B00E-B71B-0B5C290024E3}"/>
              </a:ext>
            </a:extLst>
          </p:cNvPr>
          <p:cNvSpPr txBox="1"/>
          <p:nvPr/>
        </p:nvSpPr>
        <p:spPr>
          <a:xfrm>
            <a:off x="1509500" y="2673618"/>
            <a:ext cx="543468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000" u="sng" dirty="0">
                <a:solidFill>
                  <a:schemeClr val="bg1"/>
                </a:solidFill>
                <a:latin typeface="Times New Roman" panose="02020603050405020304" pitchFamily="18" charset="0"/>
              </a:rPr>
              <a:t>3.1</a:t>
            </a:r>
            <a:r>
              <a:rPr lang="vi-VN" sz="4000" u="sng" dirty="0">
                <a:solidFill>
                  <a:schemeClr val="bg1"/>
                </a:solidFill>
                <a:latin typeface="Times New Roman" panose="02020603050405020304" pitchFamily="18" charset="0"/>
              </a:rPr>
              <a:t> </a:t>
            </a:r>
            <a:r>
              <a:rPr lang="en-GB" sz="4000" u="sng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Lập</a:t>
            </a:r>
            <a:r>
              <a:rPr lang="en-GB" sz="4000" u="sng" dirty="0">
                <a:solidFill>
                  <a:schemeClr val="bg1"/>
                </a:solidFill>
                <a:latin typeface="Times New Roman" panose="02020603050405020304" pitchFamily="18" charset="0"/>
              </a:rPr>
              <a:t> </a:t>
            </a:r>
            <a:r>
              <a:rPr lang="en-GB" sz="4000" u="sng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trình</a:t>
            </a:r>
            <a:endParaRPr lang="vi-VN" sz="4000" u="sng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16B3BE-66AA-1F67-C05A-B78D6298B848}"/>
              </a:ext>
            </a:extLst>
          </p:cNvPr>
          <p:cNvSpPr txBox="1"/>
          <p:nvPr/>
        </p:nvSpPr>
        <p:spPr>
          <a:xfrm>
            <a:off x="1778684" y="3376246"/>
            <a:ext cx="10330994" cy="490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4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Phương</a:t>
            </a:r>
            <a:r>
              <a:rPr lang="en-US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thức</a:t>
            </a:r>
            <a:r>
              <a:rPr lang="en-US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cập</a:t>
            </a:r>
            <a:r>
              <a:rPr lang="en-US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nhật</a:t>
            </a:r>
            <a:r>
              <a:rPr lang="en-US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thành</a:t>
            </a:r>
            <a:r>
              <a:rPr lang="en-US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viên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6A07A67-7B5F-8F90-D8AB-C03C53957A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6943" y="3908828"/>
            <a:ext cx="6172735" cy="153937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364E8F5-2F72-5602-81E3-B97E505653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6943" y="5448201"/>
            <a:ext cx="6172735" cy="4077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847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1"/>
          <p:cNvSpPr txBox="1">
            <a:spLocks noGrp="1"/>
          </p:cNvSpPr>
          <p:nvPr>
            <p:ph type="sldNum" sz="quarter" idx="12"/>
          </p:nvPr>
        </p:nvSpPr>
        <p:spPr>
          <a:xfrm>
            <a:off x="16927972" y="9532164"/>
            <a:ext cx="1156634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/>
              <a:t>41</a:t>
            </a:fld>
            <a:endParaRPr dirty="0"/>
          </a:p>
        </p:txBody>
      </p:sp>
      <p:sp>
        <p:nvSpPr>
          <p:cNvPr id="174" name="Google Shape;174;p21"/>
          <p:cNvSpPr txBox="1"/>
          <p:nvPr/>
        </p:nvSpPr>
        <p:spPr>
          <a:xfrm>
            <a:off x="2956165" y="138576"/>
            <a:ext cx="11623993" cy="1938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60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VI. PHÂN TÍCH, THIẾT KẾ, LẬP TRÌNH, KIỂM THỬ</a:t>
            </a:r>
            <a:endParaRPr sz="6000" b="1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pic>
        <p:nvPicPr>
          <p:cNvPr id="177" name="Google Shape;177;p21"/>
          <p:cNvPicPr preferRelativeResize="0"/>
          <p:nvPr/>
        </p:nvPicPr>
        <p:blipFill rotWithShape="1">
          <a:blip r:embed="rId3">
            <a:alphaModFix/>
          </a:blip>
          <a:srcRect r="-633" b="978"/>
          <a:stretch/>
        </p:blipFill>
        <p:spPr>
          <a:xfrm>
            <a:off x="16197943" y="0"/>
            <a:ext cx="2090057" cy="2112742"/>
          </a:xfrm>
          <a:prstGeom prst="ellipse">
            <a:avLst/>
          </a:prstGeom>
          <a:ln w="3175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" name="Rectangle 1"/>
          <p:cNvSpPr/>
          <p:nvPr/>
        </p:nvSpPr>
        <p:spPr>
          <a:xfrm>
            <a:off x="1157829" y="3376246"/>
            <a:ext cx="16085142" cy="670360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sz="4000" dirty="0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3" name="Google Shape;174;p21">
            <a:extLst>
              <a:ext uri="{FF2B5EF4-FFF2-40B4-BE49-F238E27FC236}">
                <a16:creationId xmlns:a16="http://schemas.microsoft.com/office/drawing/2014/main" id="{B0977637-8F53-B324-3B3B-38B639FA5069}"/>
              </a:ext>
            </a:extLst>
          </p:cNvPr>
          <p:cNvSpPr txBox="1"/>
          <p:nvPr/>
        </p:nvSpPr>
        <p:spPr>
          <a:xfrm>
            <a:off x="1157828" y="2160868"/>
            <a:ext cx="7986171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b="1" dirty="0">
                <a:solidFill>
                  <a:srgbClr val="008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3. L</a:t>
            </a:r>
            <a:r>
              <a:rPr lang="vi-VN" sz="4000" b="1" dirty="0" err="1">
                <a:solidFill>
                  <a:srgbClr val="008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ập</a:t>
            </a:r>
            <a:r>
              <a:rPr lang="vi-VN" sz="4000" b="1" dirty="0">
                <a:solidFill>
                  <a:srgbClr val="008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trình và kiểm thử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924C98-CD85-B00E-B71B-0B5C290024E3}"/>
              </a:ext>
            </a:extLst>
          </p:cNvPr>
          <p:cNvSpPr txBox="1"/>
          <p:nvPr/>
        </p:nvSpPr>
        <p:spPr>
          <a:xfrm>
            <a:off x="1509500" y="2673618"/>
            <a:ext cx="543468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000" u="sng" dirty="0">
                <a:solidFill>
                  <a:schemeClr val="bg1"/>
                </a:solidFill>
                <a:latin typeface="Times New Roman" panose="02020603050405020304" pitchFamily="18" charset="0"/>
              </a:rPr>
              <a:t>3.1</a:t>
            </a:r>
            <a:r>
              <a:rPr lang="vi-VN" sz="4000" u="sng" dirty="0">
                <a:solidFill>
                  <a:schemeClr val="bg1"/>
                </a:solidFill>
                <a:latin typeface="Times New Roman" panose="02020603050405020304" pitchFamily="18" charset="0"/>
              </a:rPr>
              <a:t> </a:t>
            </a:r>
            <a:r>
              <a:rPr lang="en-GB" sz="4000" u="sng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Lập</a:t>
            </a:r>
            <a:r>
              <a:rPr lang="en-GB" sz="4000" u="sng" dirty="0">
                <a:solidFill>
                  <a:schemeClr val="bg1"/>
                </a:solidFill>
                <a:latin typeface="Times New Roman" panose="02020603050405020304" pitchFamily="18" charset="0"/>
              </a:rPr>
              <a:t> </a:t>
            </a:r>
            <a:r>
              <a:rPr lang="en-GB" sz="4000" u="sng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trình</a:t>
            </a:r>
            <a:endParaRPr lang="vi-VN" sz="4000" u="sng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16B3BE-66AA-1F67-C05A-B78D6298B848}"/>
              </a:ext>
            </a:extLst>
          </p:cNvPr>
          <p:cNvSpPr txBox="1"/>
          <p:nvPr/>
        </p:nvSpPr>
        <p:spPr>
          <a:xfrm>
            <a:off x="1778684" y="3461029"/>
            <a:ext cx="10330994" cy="490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tabLst>
                <a:tab pos="280670" algn="l"/>
              </a:tabLst>
            </a:pPr>
            <a:r>
              <a:rPr lang="en-US" sz="24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Phương</a:t>
            </a:r>
            <a:r>
              <a:rPr lang="en-US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thức</a:t>
            </a:r>
            <a:r>
              <a:rPr lang="en-US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xóa</a:t>
            </a:r>
            <a:r>
              <a:rPr lang="en-US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thành</a:t>
            </a:r>
            <a:r>
              <a:rPr lang="en-US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viên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E719194-22ED-0B5E-8F73-B127C78A26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7581" y="4147454"/>
            <a:ext cx="8152835" cy="5384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963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1"/>
          <p:cNvSpPr txBox="1">
            <a:spLocks noGrp="1"/>
          </p:cNvSpPr>
          <p:nvPr>
            <p:ph type="sldNum" sz="quarter" idx="12"/>
          </p:nvPr>
        </p:nvSpPr>
        <p:spPr>
          <a:xfrm>
            <a:off x="16927972" y="9532164"/>
            <a:ext cx="1156634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/>
              <a:t>42</a:t>
            </a:fld>
            <a:endParaRPr dirty="0"/>
          </a:p>
        </p:txBody>
      </p:sp>
      <p:sp>
        <p:nvSpPr>
          <p:cNvPr id="174" name="Google Shape;174;p21"/>
          <p:cNvSpPr txBox="1"/>
          <p:nvPr/>
        </p:nvSpPr>
        <p:spPr>
          <a:xfrm>
            <a:off x="2956165" y="138576"/>
            <a:ext cx="11623993" cy="1938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60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VI. PHÂN TÍCH, THIẾT KẾ, LẬP TRÌNH, KIỂM THỬ</a:t>
            </a:r>
            <a:endParaRPr sz="6000" b="1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pic>
        <p:nvPicPr>
          <p:cNvPr id="177" name="Google Shape;177;p21"/>
          <p:cNvPicPr preferRelativeResize="0"/>
          <p:nvPr/>
        </p:nvPicPr>
        <p:blipFill rotWithShape="1">
          <a:blip r:embed="rId3">
            <a:alphaModFix/>
          </a:blip>
          <a:srcRect r="-633" b="978"/>
          <a:stretch/>
        </p:blipFill>
        <p:spPr>
          <a:xfrm>
            <a:off x="16197943" y="0"/>
            <a:ext cx="2090057" cy="2112742"/>
          </a:xfrm>
          <a:prstGeom prst="ellipse">
            <a:avLst/>
          </a:prstGeom>
          <a:ln w="3175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" name="Rectangle 1"/>
          <p:cNvSpPr/>
          <p:nvPr/>
        </p:nvSpPr>
        <p:spPr>
          <a:xfrm>
            <a:off x="1157829" y="3376246"/>
            <a:ext cx="16085142" cy="670360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sz="4000" dirty="0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3" name="Google Shape;174;p21">
            <a:extLst>
              <a:ext uri="{FF2B5EF4-FFF2-40B4-BE49-F238E27FC236}">
                <a16:creationId xmlns:a16="http://schemas.microsoft.com/office/drawing/2014/main" id="{B0977637-8F53-B324-3B3B-38B639FA5069}"/>
              </a:ext>
            </a:extLst>
          </p:cNvPr>
          <p:cNvSpPr txBox="1"/>
          <p:nvPr/>
        </p:nvSpPr>
        <p:spPr>
          <a:xfrm>
            <a:off x="1157828" y="2160868"/>
            <a:ext cx="7986171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b="1" dirty="0">
                <a:solidFill>
                  <a:srgbClr val="008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3. L</a:t>
            </a:r>
            <a:r>
              <a:rPr lang="vi-VN" sz="4000" b="1" dirty="0" err="1">
                <a:solidFill>
                  <a:srgbClr val="008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ập</a:t>
            </a:r>
            <a:r>
              <a:rPr lang="vi-VN" sz="4000" b="1" dirty="0">
                <a:solidFill>
                  <a:srgbClr val="008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trình và kiểm thử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924C98-CD85-B00E-B71B-0B5C290024E3}"/>
              </a:ext>
            </a:extLst>
          </p:cNvPr>
          <p:cNvSpPr txBox="1"/>
          <p:nvPr/>
        </p:nvSpPr>
        <p:spPr>
          <a:xfrm>
            <a:off x="1509500" y="2673618"/>
            <a:ext cx="543468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000" u="sng" dirty="0">
                <a:solidFill>
                  <a:schemeClr val="bg1"/>
                </a:solidFill>
                <a:latin typeface="Times New Roman" panose="02020603050405020304" pitchFamily="18" charset="0"/>
              </a:rPr>
              <a:t>3.1</a:t>
            </a:r>
            <a:r>
              <a:rPr lang="vi-VN" sz="4000" u="sng" dirty="0">
                <a:solidFill>
                  <a:schemeClr val="bg1"/>
                </a:solidFill>
                <a:latin typeface="Times New Roman" panose="02020603050405020304" pitchFamily="18" charset="0"/>
              </a:rPr>
              <a:t> </a:t>
            </a:r>
            <a:r>
              <a:rPr lang="en-GB" sz="4000" u="sng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Lập</a:t>
            </a:r>
            <a:r>
              <a:rPr lang="en-GB" sz="4000" u="sng" dirty="0">
                <a:solidFill>
                  <a:schemeClr val="bg1"/>
                </a:solidFill>
                <a:latin typeface="Times New Roman" panose="02020603050405020304" pitchFamily="18" charset="0"/>
              </a:rPr>
              <a:t> </a:t>
            </a:r>
            <a:r>
              <a:rPr lang="en-GB" sz="4000" u="sng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trình</a:t>
            </a:r>
            <a:endParaRPr lang="vi-VN" sz="4000" u="sng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16B3BE-66AA-1F67-C05A-B78D6298B848}"/>
              </a:ext>
            </a:extLst>
          </p:cNvPr>
          <p:cNvSpPr txBox="1"/>
          <p:nvPr/>
        </p:nvSpPr>
        <p:spPr>
          <a:xfrm>
            <a:off x="1778684" y="3461029"/>
            <a:ext cx="10330994" cy="490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tabLst>
                <a:tab pos="280670" algn="l"/>
              </a:tabLst>
            </a:pPr>
            <a:r>
              <a:rPr lang="vi-VN" sz="2400" b="1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Phương thức lấy ra tất cả thành viên trong bảng THANHVIEN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2A0D32B-3BA1-B208-B9C2-394ED07BB3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8131" y="4030753"/>
            <a:ext cx="6380059" cy="6196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752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1"/>
          <p:cNvSpPr txBox="1">
            <a:spLocks noGrp="1"/>
          </p:cNvSpPr>
          <p:nvPr>
            <p:ph type="sldNum" sz="quarter" idx="12"/>
          </p:nvPr>
        </p:nvSpPr>
        <p:spPr>
          <a:xfrm>
            <a:off x="16927972" y="9532164"/>
            <a:ext cx="1156634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/>
              <a:t>43</a:t>
            </a:fld>
            <a:endParaRPr dirty="0"/>
          </a:p>
        </p:txBody>
      </p:sp>
      <p:sp>
        <p:nvSpPr>
          <p:cNvPr id="174" name="Google Shape;174;p21"/>
          <p:cNvSpPr txBox="1"/>
          <p:nvPr/>
        </p:nvSpPr>
        <p:spPr>
          <a:xfrm>
            <a:off x="2956165" y="138576"/>
            <a:ext cx="11623993" cy="1938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60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VI. PHÂN TÍCH, THIẾT KẾ, LẬP TRÌNH, KIỂM THỬ</a:t>
            </a:r>
            <a:endParaRPr sz="6000" b="1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pic>
        <p:nvPicPr>
          <p:cNvPr id="177" name="Google Shape;177;p21"/>
          <p:cNvPicPr preferRelativeResize="0"/>
          <p:nvPr/>
        </p:nvPicPr>
        <p:blipFill rotWithShape="1">
          <a:blip r:embed="rId3">
            <a:alphaModFix/>
          </a:blip>
          <a:srcRect r="-633" b="978"/>
          <a:stretch/>
        </p:blipFill>
        <p:spPr>
          <a:xfrm>
            <a:off x="16197943" y="0"/>
            <a:ext cx="2090057" cy="2112742"/>
          </a:xfrm>
          <a:prstGeom prst="ellipse">
            <a:avLst/>
          </a:prstGeom>
          <a:ln w="3175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" name="Rectangle 1"/>
          <p:cNvSpPr/>
          <p:nvPr/>
        </p:nvSpPr>
        <p:spPr>
          <a:xfrm>
            <a:off x="1157829" y="3376246"/>
            <a:ext cx="16085142" cy="670360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sz="4000" dirty="0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3" name="Google Shape;174;p21">
            <a:extLst>
              <a:ext uri="{FF2B5EF4-FFF2-40B4-BE49-F238E27FC236}">
                <a16:creationId xmlns:a16="http://schemas.microsoft.com/office/drawing/2014/main" id="{B0977637-8F53-B324-3B3B-38B639FA5069}"/>
              </a:ext>
            </a:extLst>
          </p:cNvPr>
          <p:cNvSpPr txBox="1"/>
          <p:nvPr/>
        </p:nvSpPr>
        <p:spPr>
          <a:xfrm>
            <a:off x="1157828" y="2160868"/>
            <a:ext cx="7986171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b="1" dirty="0">
                <a:solidFill>
                  <a:srgbClr val="008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3. L</a:t>
            </a:r>
            <a:r>
              <a:rPr lang="vi-VN" sz="4000" b="1" dirty="0" err="1">
                <a:solidFill>
                  <a:srgbClr val="008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ập</a:t>
            </a:r>
            <a:r>
              <a:rPr lang="vi-VN" sz="4000" b="1" dirty="0">
                <a:solidFill>
                  <a:srgbClr val="008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trình và kiểm thử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924C98-CD85-B00E-B71B-0B5C290024E3}"/>
              </a:ext>
            </a:extLst>
          </p:cNvPr>
          <p:cNvSpPr txBox="1"/>
          <p:nvPr/>
        </p:nvSpPr>
        <p:spPr>
          <a:xfrm>
            <a:off x="1509500" y="2673618"/>
            <a:ext cx="543468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000" u="sng" dirty="0">
                <a:solidFill>
                  <a:schemeClr val="bg1"/>
                </a:solidFill>
                <a:latin typeface="Times New Roman" panose="02020603050405020304" pitchFamily="18" charset="0"/>
              </a:rPr>
              <a:t>3.1</a:t>
            </a:r>
            <a:r>
              <a:rPr lang="vi-VN" sz="4000" u="sng" dirty="0">
                <a:solidFill>
                  <a:schemeClr val="bg1"/>
                </a:solidFill>
                <a:latin typeface="Times New Roman" panose="02020603050405020304" pitchFamily="18" charset="0"/>
              </a:rPr>
              <a:t> </a:t>
            </a:r>
            <a:r>
              <a:rPr lang="en-GB" sz="4000" u="sng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Lập</a:t>
            </a:r>
            <a:r>
              <a:rPr lang="en-GB" sz="4000" u="sng" dirty="0">
                <a:solidFill>
                  <a:schemeClr val="bg1"/>
                </a:solidFill>
                <a:latin typeface="Times New Roman" panose="02020603050405020304" pitchFamily="18" charset="0"/>
              </a:rPr>
              <a:t> </a:t>
            </a:r>
            <a:r>
              <a:rPr lang="en-GB" sz="4000" u="sng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trình</a:t>
            </a:r>
            <a:endParaRPr lang="vi-VN" sz="4000" u="sng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16B3BE-66AA-1F67-C05A-B78D6298B848}"/>
              </a:ext>
            </a:extLst>
          </p:cNvPr>
          <p:cNvSpPr txBox="1"/>
          <p:nvPr/>
        </p:nvSpPr>
        <p:spPr>
          <a:xfrm>
            <a:off x="1778684" y="3354666"/>
            <a:ext cx="10330994" cy="490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tabLst>
                <a:tab pos="280670" algn="l"/>
              </a:tabLst>
            </a:pPr>
            <a:r>
              <a:rPr lang="en-US" sz="24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Phương</a:t>
            </a:r>
            <a:r>
              <a:rPr lang="en-US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thức</a:t>
            </a:r>
            <a:r>
              <a:rPr lang="en-US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lấy</a:t>
            </a:r>
            <a:r>
              <a:rPr lang="en-US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thông</a:t>
            </a:r>
            <a:r>
              <a:rPr lang="en-US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tin 1 </a:t>
            </a:r>
            <a:r>
              <a:rPr lang="en-US" sz="24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thành</a:t>
            </a:r>
            <a:r>
              <a:rPr lang="en-US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viên</a:t>
            </a:r>
            <a:r>
              <a:rPr lang="en-US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theo</a:t>
            </a:r>
            <a:r>
              <a:rPr lang="en-US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mã</a:t>
            </a:r>
            <a:r>
              <a:rPr lang="en-US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thành</a:t>
            </a:r>
            <a:r>
              <a:rPr lang="en-US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viên</a:t>
            </a:r>
            <a:endParaRPr lang="en-US" sz="24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4C9564-865E-497C-36AD-4283715BB1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0821" y="3844865"/>
            <a:ext cx="5434680" cy="6364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965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1"/>
          <p:cNvSpPr txBox="1">
            <a:spLocks noGrp="1"/>
          </p:cNvSpPr>
          <p:nvPr>
            <p:ph type="sldNum" sz="quarter" idx="12"/>
          </p:nvPr>
        </p:nvSpPr>
        <p:spPr>
          <a:xfrm>
            <a:off x="16927972" y="9532164"/>
            <a:ext cx="1156634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/>
              <a:t>44</a:t>
            </a:fld>
            <a:endParaRPr dirty="0"/>
          </a:p>
        </p:txBody>
      </p:sp>
      <p:sp>
        <p:nvSpPr>
          <p:cNvPr id="174" name="Google Shape;174;p21"/>
          <p:cNvSpPr txBox="1"/>
          <p:nvPr/>
        </p:nvSpPr>
        <p:spPr>
          <a:xfrm>
            <a:off x="2956165" y="138576"/>
            <a:ext cx="11623993" cy="1938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60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VI. PHÂN TÍCH, THIẾT KẾ, LẬP TRÌNH, KIỂM THỬ</a:t>
            </a:r>
            <a:endParaRPr sz="6000" b="1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pic>
        <p:nvPicPr>
          <p:cNvPr id="177" name="Google Shape;177;p21"/>
          <p:cNvPicPr preferRelativeResize="0"/>
          <p:nvPr/>
        </p:nvPicPr>
        <p:blipFill rotWithShape="1">
          <a:blip r:embed="rId3">
            <a:alphaModFix/>
          </a:blip>
          <a:srcRect r="-633" b="978"/>
          <a:stretch/>
        </p:blipFill>
        <p:spPr>
          <a:xfrm>
            <a:off x="16197943" y="0"/>
            <a:ext cx="2090057" cy="2112742"/>
          </a:xfrm>
          <a:prstGeom prst="ellipse">
            <a:avLst/>
          </a:prstGeom>
          <a:ln w="3175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" name="Rectangle 1"/>
          <p:cNvSpPr/>
          <p:nvPr/>
        </p:nvSpPr>
        <p:spPr>
          <a:xfrm>
            <a:off x="1157829" y="3376246"/>
            <a:ext cx="16085142" cy="670360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sz="4000" dirty="0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3" name="Google Shape;174;p21">
            <a:extLst>
              <a:ext uri="{FF2B5EF4-FFF2-40B4-BE49-F238E27FC236}">
                <a16:creationId xmlns:a16="http://schemas.microsoft.com/office/drawing/2014/main" id="{B0977637-8F53-B324-3B3B-38B639FA5069}"/>
              </a:ext>
            </a:extLst>
          </p:cNvPr>
          <p:cNvSpPr txBox="1"/>
          <p:nvPr/>
        </p:nvSpPr>
        <p:spPr>
          <a:xfrm>
            <a:off x="1157828" y="2160868"/>
            <a:ext cx="7986171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b="1" dirty="0">
                <a:solidFill>
                  <a:srgbClr val="008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3. L</a:t>
            </a:r>
            <a:r>
              <a:rPr lang="vi-VN" sz="4000" b="1" dirty="0" err="1">
                <a:solidFill>
                  <a:srgbClr val="008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ập</a:t>
            </a:r>
            <a:r>
              <a:rPr lang="vi-VN" sz="4000" b="1" dirty="0">
                <a:solidFill>
                  <a:srgbClr val="008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trình và kiểm thử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924C98-CD85-B00E-B71B-0B5C290024E3}"/>
              </a:ext>
            </a:extLst>
          </p:cNvPr>
          <p:cNvSpPr txBox="1"/>
          <p:nvPr/>
        </p:nvSpPr>
        <p:spPr>
          <a:xfrm>
            <a:off x="1509500" y="2673618"/>
            <a:ext cx="543468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000" u="sng" dirty="0">
                <a:solidFill>
                  <a:schemeClr val="bg1"/>
                </a:solidFill>
                <a:latin typeface="Times New Roman" panose="02020603050405020304" pitchFamily="18" charset="0"/>
              </a:rPr>
              <a:t>3.1</a:t>
            </a:r>
            <a:r>
              <a:rPr lang="vi-VN" sz="4000" u="sng" dirty="0">
                <a:solidFill>
                  <a:schemeClr val="bg1"/>
                </a:solidFill>
                <a:latin typeface="Times New Roman" panose="02020603050405020304" pitchFamily="18" charset="0"/>
              </a:rPr>
              <a:t> </a:t>
            </a:r>
            <a:r>
              <a:rPr lang="en-GB" sz="4000" u="sng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Lập</a:t>
            </a:r>
            <a:r>
              <a:rPr lang="en-GB" sz="4000" u="sng" dirty="0">
                <a:solidFill>
                  <a:schemeClr val="bg1"/>
                </a:solidFill>
                <a:latin typeface="Times New Roman" panose="02020603050405020304" pitchFamily="18" charset="0"/>
              </a:rPr>
              <a:t> </a:t>
            </a:r>
            <a:r>
              <a:rPr lang="en-GB" sz="4000" u="sng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trình</a:t>
            </a:r>
            <a:endParaRPr lang="vi-VN" sz="4000" u="sng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16B3BE-66AA-1F67-C05A-B78D6298B848}"/>
              </a:ext>
            </a:extLst>
          </p:cNvPr>
          <p:cNvSpPr txBox="1"/>
          <p:nvPr/>
        </p:nvSpPr>
        <p:spPr>
          <a:xfrm>
            <a:off x="1778684" y="3354666"/>
            <a:ext cx="10330994" cy="490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"/>
              <a:tabLst>
                <a:tab pos="280670" algn="l"/>
              </a:tabLst>
            </a:pPr>
            <a:r>
              <a:rPr lang="en-US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Package icon </a:t>
            </a:r>
            <a:r>
              <a:rPr lang="en-US" sz="24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chứa</a:t>
            </a:r>
            <a:r>
              <a:rPr lang="en-US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file </a:t>
            </a:r>
            <a:r>
              <a:rPr lang="en-US" sz="24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hình</a:t>
            </a:r>
            <a:r>
              <a:rPr lang="en-US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ảnh</a:t>
            </a:r>
            <a:r>
              <a:rPr lang="en-US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FEBE678-35A3-1318-846E-266275B979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0610" y="7505560"/>
            <a:ext cx="9818335" cy="124114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EB955CA-CECC-6240-3AA6-469CA13229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6987" y="3848841"/>
            <a:ext cx="2223428" cy="131971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7A797D9-8D43-4C7C-824A-AAD6A781D6FD}"/>
              </a:ext>
            </a:extLst>
          </p:cNvPr>
          <p:cNvSpPr txBox="1"/>
          <p:nvPr/>
        </p:nvSpPr>
        <p:spPr>
          <a:xfrm>
            <a:off x="1998903" y="5491419"/>
            <a:ext cx="77652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400" b="1" dirty="0" err="1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Package</a:t>
            </a:r>
            <a:r>
              <a:rPr lang="vi-VN" sz="2400" b="1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 </a:t>
            </a:r>
            <a:r>
              <a:rPr lang="vi-VN" sz="2400" b="1" dirty="0" err="1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Tester</a:t>
            </a:r>
            <a:r>
              <a:rPr lang="vi-VN" sz="2400" b="1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 chứa </a:t>
            </a:r>
            <a:r>
              <a:rPr lang="vi-VN" sz="2400" b="1" dirty="0" err="1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class</a:t>
            </a:r>
            <a:r>
              <a:rPr lang="vi-VN" sz="2400" b="1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 để kiểm tra, chạy chương trình</a:t>
            </a:r>
            <a:endParaRPr lang="en-US" sz="18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6FCA44D-0155-6483-9C10-BC06CA2770B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6387" y="6057028"/>
            <a:ext cx="4697504" cy="883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003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1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/>
              <a:t>45</a:t>
            </a:fld>
            <a:endParaRPr/>
          </a:p>
        </p:txBody>
      </p:sp>
      <p:sp>
        <p:nvSpPr>
          <p:cNvPr id="174" name="Google Shape;174;p21"/>
          <p:cNvSpPr txBox="1"/>
          <p:nvPr/>
        </p:nvSpPr>
        <p:spPr>
          <a:xfrm>
            <a:off x="4573950" y="841958"/>
            <a:ext cx="9140100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60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V. GIAO DIỆN, DEMO</a:t>
            </a:r>
            <a:endParaRPr sz="6000" b="1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pic>
        <p:nvPicPr>
          <p:cNvPr id="177" name="Google Shape;177;p21"/>
          <p:cNvPicPr preferRelativeResize="0"/>
          <p:nvPr/>
        </p:nvPicPr>
        <p:blipFill rotWithShape="1">
          <a:blip r:embed="rId3">
            <a:alphaModFix/>
          </a:blip>
          <a:srcRect r="-633" b="978"/>
          <a:stretch/>
        </p:blipFill>
        <p:spPr>
          <a:xfrm>
            <a:off x="16197943" y="0"/>
            <a:ext cx="2090057" cy="2112742"/>
          </a:xfrm>
          <a:prstGeom prst="ellipse">
            <a:avLst/>
          </a:prstGeom>
          <a:ln w="3175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" name="Rectangle 1"/>
          <p:cNvSpPr/>
          <p:nvPr/>
        </p:nvSpPr>
        <p:spPr>
          <a:xfrm>
            <a:off x="1157828" y="1602057"/>
            <a:ext cx="16168879" cy="838600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marL="571500" indent="-571500">
              <a:lnSpc>
                <a:spcPct val="150000"/>
              </a:lnSpc>
              <a:buFontTx/>
              <a:buChar char="-"/>
            </a:pPr>
            <a:endParaRPr lang="en-US" sz="4000" dirty="0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0F9433-D0AF-BEEE-29C5-5CCB9FA76310}"/>
              </a:ext>
            </a:extLst>
          </p:cNvPr>
          <p:cNvSpPr txBox="1"/>
          <p:nvPr/>
        </p:nvSpPr>
        <p:spPr>
          <a:xfrm>
            <a:off x="1453665" y="1875693"/>
            <a:ext cx="3352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4000" b="1" dirty="0">
                <a:solidFill>
                  <a:srgbClr val="008000"/>
                </a:solidFill>
                <a:latin typeface="+mj-lt"/>
              </a:rPr>
              <a:t>1. Giao Diện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282FEE-2B01-8447-3F86-FB8D922415E7}"/>
              </a:ext>
            </a:extLst>
          </p:cNvPr>
          <p:cNvSpPr txBox="1"/>
          <p:nvPr/>
        </p:nvSpPr>
        <p:spPr>
          <a:xfrm>
            <a:off x="3130065" y="8338007"/>
            <a:ext cx="4454769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400" b="1" dirty="0">
                <a:solidFill>
                  <a:schemeClr val="bg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Trang đăng nhập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AA758AF-4C8A-B72B-7F71-93AAB7B142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9513" y="2996588"/>
            <a:ext cx="7287090" cy="49224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A7CB9E5-A995-2334-F442-F8CBA08D28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1760" y="2925149"/>
            <a:ext cx="8324948" cy="492247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D244605-629A-9D18-6E58-A04156587FF2}"/>
              </a:ext>
            </a:extLst>
          </p:cNvPr>
          <p:cNvSpPr txBox="1"/>
          <p:nvPr/>
        </p:nvSpPr>
        <p:spPr>
          <a:xfrm>
            <a:off x="11125200" y="8233827"/>
            <a:ext cx="4454769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3400" b="1" dirty="0">
                <a:solidFill>
                  <a:schemeClr val="bg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Trang đăng nhập</a:t>
            </a:r>
            <a:r>
              <a:rPr lang="en-GB" sz="3400" b="1" dirty="0">
                <a:solidFill>
                  <a:schemeClr val="bg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3400" b="1" dirty="0" err="1">
                <a:solidFill>
                  <a:schemeClr val="bg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khi</a:t>
            </a:r>
            <a:r>
              <a:rPr lang="en-GB" sz="3400" b="1" dirty="0">
                <a:solidFill>
                  <a:schemeClr val="bg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3400" b="1" dirty="0" err="1">
                <a:solidFill>
                  <a:schemeClr val="bg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nhập</a:t>
            </a:r>
            <a:r>
              <a:rPr lang="en-GB" sz="3400" b="1" dirty="0">
                <a:solidFill>
                  <a:schemeClr val="bg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3400" b="1" dirty="0" err="1">
                <a:solidFill>
                  <a:schemeClr val="bg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sai</a:t>
            </a:r>
            <a:r>
              <a:rPr lang="en-GB" sz="3400" b="1" dirty="0">
                <a:solidFill>
                  <a:schemeClr val="bg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3400" b="1" dirty="0" err="1">
                <a:solidFill>
                  <a:schemeClr val="bg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thông</a:t>
            </a:r>
            <a:r>
              <a:rPr lang="en-GB" sz="3400" b="1" dirty="0">
                <a:solidFill>
                  <a:schemeClr val="bg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tin</a:t>
            </a:r>
            <a:endParaRPr lang="vi-VN" sz="3400" b="1" dirty="0">
              <a:solidFill>
                <a:schemeClr val="bg1">
                  <a:lumMod val="95000"/>
                  <a:lumOff val="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7661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4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1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/>
              <a:t>46</a:t>
            </a:fld>
            <a:endParaRPr/>
          </a:p>
        </p:txBody>
      </p:sp>
      <p:sp>
        <p:nvSpPr>
          <p:cNvPr id="174" name="Google Shape;174;p21"/>
          <p:cNvSpPr txBox="1"/>
          <p:nvPr/>
        </p:nvSpPr>
        <p:spPr>
          <a:xfrm>
            <a:off x="4573950" y="759193"/>
            <a:ext cx="9140100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60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V. GIAO DIỆN, DEMO</a:t>
            </a:r>
            <a:endParaRPr sz="6000" b="1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pic>
        <p:nvPicPr>
          <p:cNvPr id="177" name="Google Shape;177;p21"/>
          <p:cNvPicPr preferRelativeResize="0"/>
          <p:nvPr/>
        </p:nvPicPr>
        <p:blipFill rotWithShape="1">
          <a:blip r:embed="rId3">
            <a:alphaModFix/>
          </a:blip>
          <a:srcRect r="-633" b="978"/>
          <a:stretch/>
        </p:blipFill>
        <p:spPr>
          <a:xfrm>
            <a:off x="16197943" y="0"/>
            <a:ext cx="2090057" cy="2112742"/>
          </a:xfrm>
          <a:prstGeom prst="ellipse">
            <a:avLst/>
          </a:prstGeom>
          <a:ln w="3175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" name="Rectangle 1"/>
          <p:cNvSpPr/>
          <p:nvPr/>
        </p:nvSpPr>
        <p:spPr>
          <a:xfrm>
            <a:off x="1157828" y="1602057"/>
            <a:ext cx="16168879" cy="838600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marL="571500" indent="-571500">
              <a:lnSpc>
                <a:spcPct val="150000"/>
              </a:lnSpc>
              <a:buFontTx/>
              <a:buChar char="-"/>
            </a:pPr>
            <a:endParaRPr lang="en-US" sz="4000" dirty="0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0F9433-D0AF-BEEE-29C5-5CCB9FA76310}"/>
              </a:ext>
            </a:extLst>
          </p:cNvPr>
          <p:cNvSpPr txBox="1"/>
          <p:nvPr/>
        </p:nvSpPr>
        <p:spPr>
          <a:xfrm>
            <a:off x="1453665" y="1875693"/>
            <a:ext cx="3352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4000" b="1" dirty="0">
                <a:solidFill>
                  <a:srgbClr val="008000"/>
                </a:solidFill>
                <a:latin typeface="+mj-lt"/>
              </a:rPr>
              <a:t>1. Giao Diện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282FEE-2B01-8447-3F86-FB8D922415E7}"/>
              </a:ext>
            </a:extLst>
          </p:cNvPr>
          <p:cNvSpPr txBox="1"/>
          <p:nvPr/>
        </p:nvSpPr>
        <p:spPr>
          <a:xfrm>
            <a:off x="7014882" y="9064823"/>
            <a:ext cx="4454769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400" b="1" dirty="0">
                <a:solidFill>
                  <a:schemeClr val="bg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Trang chủ </a:t>
            </a:r>
            <a:r>
              <a:rPr lang="en-GB" sz="3400" b="1" dirty="0" err="1">
                <a:solidFill>
                  <a:schemeClr val="bg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quản</a:t>
            </a:r>
            <a:r>
              <a:rPr lang="en-GB" sz="3400" b="1" dirty="0">
                <a:solidFill>
                  <a:schemeClr val="bg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3400" b="1" dirty="0" err="1">
                <a:solidFill>
                  <a:schemeClr val="bg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lý</a:t>
            </a:r>
            <a:endParaRPr lang="vi-VN" sz="3400" b="1" dirty="0">
              <a:solidFill>
                <a:schemeClr val="bg1">
                  <a:lumMod val="95000"/>
                  <a:lumOff val="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12F3F22-22A8-DC53-11F7-32020F59E8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2500" y="2684457"/>
            <a:ext cx="10866391" cy="6215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930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1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/>
              <a:t>47</a:t>
            </a:fld>
            <a:endParaRPr/>
          </a:p>
        </p:txBody>
      </p:sp>
      <p:sp>
        <p:nvSpPr>
          <p:cNvPr id="174" name="Google Shape;174;p21"/>
          <p:cNvSpPr txBox="1"/>
          <p:nvPr/>
        </p:nvSpPr>
        <p:spPr>
          <a:xfrm>
            <a:off x="4573950" y="759193"/>
            <a:ext cx="9140100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60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V. GIAO DIỆN, DEMO</a:t>
            </a:r>
            <a:endParaRPr sz="6000" b="1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pic>
        <p:nvPicPr>
          <p:cNvPr id="177" name="Google Shape;177;p21"/>
          <p:cNvPicPr preferRelativeResize="0"/>
          <p:nvPr/>
        </p:nvPicPr>
        <p:blipFill rotWithShape="1">
          <a:blip r:embed="rId3">
            <a:alphaModFix/>
          </a:blip>
          <a:srcRect r="-633" b="978"/>
          <a:stretch/>
        </p:blipFill>
        <p:spPr>
          <a:xfrm>
            <a:off x="16197943" y="0"/>
            <a:ext cx="2090057" cy="2112742"/>
          </a:xfrm>
          <a:prstGeom prst="ellipse">
            <a:avLst/>
          </a:prstGeom>
          <a:ln w="3175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" name="Rectangle 1"/>
          <p:cNvSpPr/>
          <p:nvPr/>
        </p:nvSpPr>
        <p:spPr>
          <a:xfrm>
            <a:off x="1157828" y="1602057"/>
            <a:ext cx="16168879" cy="838600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marL="571500" indent="-571500">
              <a:lnSpc>
                <a:spcPct val="150000"/>
              </a:lnSpc>
              <a:buFontTx/>
              <a:buChar char="-"/>
            </a:pPr>
            <a:endParaRPr lang="en-US" sz="4000" dirty="0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0F9433-D0AF-BEEE-29C5-5CCB9FA76310}"/>
              </a:ext>
            </a:extLst>
          </p:cNvPr>
          <p:cNvSpPr txBox="1"/>
          <p:nvPr/>
        </p:nvSpPr>
        <p:spPr>
          <a:xfrm>
            <a:off x="1453665" y="1875693"/>
            <a:ext cx="3352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4000" b="1" dirty="0">
                <a:solidFill>
                  <a:srgbClr val="008000"/>
                </a:solidFill>
                <a:latin typeface="+mj-lt"/>
              </a:rPr>
              <a:t>1. Giao Diện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282FEE-2B01-8447-3F86-FB8D922415E7}"/>
              </a:ext>
            </a:extLst>
          </p:cNvPr>
          <p:cNvSpPr txBox="1"/>
          <p:nvPr/>
        </p:nvSpPr>
        <p:spPr>
          <a:xfrm>
            <a:off x="7316302" y="9051474"/>
            <a:ext cx="4454769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400" b="1" dirty="0" err="1">
                <a:solidFill>
                  <a:schemeClr val="bg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Quản</a:t>
            </a:r>
            <a:r>
              <a:rPr lang="en-GB" sz="3400" b="1" dirty="0">
                <a:solidFill>
                  <a:schemeClr val="bg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3400" b="1" dirty="0" err="1">
                <a:solidFill>
                  <a:schemeClr val="bg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lý</a:t>
            </a:r>
            <a:r>
              <a:rPr lang="en-GB" sz="3400" b="1" dirty="0">
                <a:solidFill>
                  <a:schemeClr val="bg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3400" b="1" dirty="0" err="1">
                <a:solidFill>
                  <a:schemeClr val="bg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nhân</a:t>
            </a:r>
            <a:r>
              <a:rPr lang="en-GB" sz="3400" b="1" dirty="0">
                <a:solidFill>
                  <a:schemeClr val="bg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3400" b="1" dirty="0" err="1">
                <a:solidFill>
                  <a:schemeClr val="bg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viên</a:t>
            </a:r>
            <a:endParaRPr lang="vi-VN" sz="3400" b="1" dirty="0">
              <a:solidFill>
                <a:schemeClr val="bg1">
                  <a:lumMod val="95000"/>
                  <a:lumOff val="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B4FA605-03A7-EB99-E8F8-A58FED49DA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1069" y="2500009"/>
            <a:ext cx="9982395" cy="6234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184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1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/>
              <a:t>48</a:t>
            </a:fld>
            <a:endParaRPr/>
          </a:p>
        </p:txBody>
      </p:sp>
      <p:sp>
        <p:nvSpPr>
          <p:cNvPr id="174" name="Google Shape;174;p21"/>
          <p:cNvSpPr txBox="1"/>
          <p:nvPr/>
        </p:nvSpPr>
        <p:spPr>
          <a:xfrm>
            <a:off x="4573950" y="759193"/>
            <a:ext cx="9140100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60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V. GIAO DIỆN, DEMO</a:t>
            </a:r>
            <a:endParaRPr sz="6000" b="1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pic>
        <p:nvPicPr>
          <p:cNvPr id="177" name="Google Shape;177;p21"/>
          <p:cNvPicPr preferRelativeResize="0"/>
          <p:nvPr/>
        </p:nvPicPr>
        <p:blipFill rotWithShape="1">
          <a:blip r:embed="rId3">
            <a:alphaModFix/>
          </a:blip>
          <a:srcRect r="-633" b="978"/>
          <a:stretch/>
        </p:blipFill>
        <p:spPr>
          <a:xfrm>
            <a:off x="16197943" y="0"/>
            <a:ext cx="2090057" cy="2112742"/>
          </a:xfrm>
          <a:prstGeom prst="ellipse">
            <a:avLst/>
          </a:prstGeom>
          <a:ln w="3175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" name="Rectangle 1"/>
          <p:cNvSpPr/>
          <p:nvPr/>
        </p:nvSpPr>
        <p:spPr>
          <a:xfrm>
            <a:off x="1157828" y="1602057"/>
            <a:ext cx="16168879" cy="838600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marL="571500" indent="-571500">
              <a:lnSpc>
                <a:spcPct val="150000"/>
              </a:lnSpc>
              <a:buFontTx/>
              <a:buChar char="-"/>
            </a:pPr>
            <a:endParaRPr lang="en-US" sz="4000" dirty="0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0F9433-D0AF-BEEE-29C5-5CCB9FA76310}"/>
              </a:ext>
            </a:extLst>
          </p:cNvPr>
          <p:cNvSpPr txBox="1"/>
          <p:nvPr/>
        </p:nvSpPr>
        <p:spPr>
          <a:xfrm>
            <a:off x="1453665" y="1875693"/>
            <a:ext cx="3352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4000" b="1" dirty="0">
                <a:solidFill>
                  <a:srgbClr val="008000"/>
                </a:solidFill>
                <a:latin typeface="+mj-lt"/>
              </a:rPr>
              <a:t>1. Giao Diện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282FEE-2B01-8447-3F86-FB8D922415E7}"/>
              </a:ext>
            </a:extLst>
          </p:cNvPr>
          <p:cNvSpPr txBox="1"/>
          <p:nvPr/>
        </p:nvSpPr>
        <p:spPr>
          <a:xfrm>
            <a:off x="7887802" y="9038480"/>
            <a:ext cx="4454769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400" b="1" dirty="0" err="1">
                <a:solidFill>
                  <a:schemeClr val="bg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Quản</a:t>
            </a:r>
            <a:r>
              <a:rPr lang="en-GB" sz="3400" b="1" dirty="0">
                <a:solidFill>
                  <a:schemeClr val="bg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3400" b="1" dirty="0" err="1">
                <a:solidFill>
                  <a:schemeClr val="bg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lý</a:t>
            </a:r>
            <a:r>
              <a:rPr lang="en-GB" sz="3400" b="1" dirty="0">
                <a:solidFill>
                  <a:schemeClr val="bg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3400" b="1" dirty="0" err="1">
                <a:solidFill>
                  <a:schemeClr val="bg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sách</a:t>
            </a:r>
            <a:endParaRPr lang="vi-VN" sz="3400" b="1" dirty="0">
              <a:solidFill>
                <a:schemeClr val="bg1">
                  <a:lumMod val="95000"/>
                  <a:lumOff val="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185058-C394-989F-93F1-0F85433C54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5424" y="2684457"/>
            <a:ext cx="10057765" cy="6171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046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1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/>
              <a:t>49</a:t>
            </a:fld>
            <a:endParaRPr/>
          </a:p>
        </p:txBody>
      </p:sp>
      <p:sp>
        <p:nvSpPr>
          <p:cNvPr id="174" name="Google Shape;174;p21"/>
          <p:cNvSpPr txBox="1"/>
          <p:nvPr/>
        </p:nvSpPr>
        <p:spPr>
          <a:xfrm>
            <a:off x="4573950" y="759193"/>
            <a:ext cx="9140100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60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V. GIAO DIỆN, DEMO</a:t>
            </a:r>
            <a:endParaRPr sz="6000" b="1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pic>
        <p:nvPicPr>
          <p:cNvPr id="177" name="Google Shape;177;p21"/>
          <p:cNvPicPr preferRelativeResize="0"/>
          <p:nvPr/>
        </p:nvPicPr>
        <p:blipFill rotWithShape="1">
          <a:blip r:embed="rId3">
            <a:alphaModFix/>
          </a:blip>
          <a:srcRect r="-633" b="978"/>
          <a:stretch/>
        </p:blipFill>
        <p:spPr>
          <a:xfrm>
            <a:off x="16197943" y="0"/>
            <a:ext cx="2090057" cy="2112742"/>
          </a:xfrm>
          <a:prstGeom prst="ellipse">
            <a:avLst/>
          </a:prstGeom>
          <a:ln w="3175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" name="Rectangle 1"/>
          <p:cNvSpPr/>
          <p:nvPr/>
        </p:nvSpPr>
        <p:spPr>
          <a:xfrm>
            <a:off x="1157828" y="1602057"/>
            <a:ext cx="16168879" cy="838600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marL="571500" indent="-571500">
              <a:lnSpc>
                <a:spcPct val="150000"/>
              </a:lnSpc>
              <a:buFontTx/>
              <a:buChar char="-"/>
            </a:pPr>
            <a:endParaRPr lang="en-US" sz="4000" dirty="0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0F9433-D0AF-BEEE-29C5-5CCB9FA76310}"/>
              </a:ext>
            </a:extLst>
          </p:cNvPr>
          <p:cNvSpPr txBox="1"/>
          <p:nvPr/>
        </p:nvSpPr>
        <p:spPr>
          <a:xfrm>
            <a:off x="1453665" y="1875693"/>
            <a:ext cx="3352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4000" b="1" dirty="0">
                <a:solidFill>
                  <a:srgbClr val="008000"/>
                </a:solidFill>
                <a:latin typeface="+mj-lt"/>
              </a:rPr>
              <a:t>1. Giao Diện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282FEE-2B01-8447-3F86-FB8D922415E7}"/>
              </a:ext>
            </a:extLst>
          </p:cNvPr>
          <p:cNvSpPr txBox="1"/>
          <p:nvPr/>
        </p:nvSpPr>
        <p:spPr>
          <a:xfrm>
            <a:off x="7316302" y="9051474"/>
            <a:ext cx="4454769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400" b="1" dirty="0">
                <a:solidFill>
                  <a:schemeClr val="bg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Trang </a:t>
            </a:r>
            <a:r>
              <a:rPr lang="en-GB" sz="3400" b="1" dirty="0" err="1">
                <a:solidFill>
                  <a:schemeClr val="bg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chủ</a:t>
            </a:r>
            <a:r>
              <a:rPr lang="en-GB" sz="3400" b="1" dirty="0">
                <a:solidFill>
                  <a:schemeClr val="bg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3400" b="1" dirty="0" err="1">
                <a:solidFill>
                  <a:schemeClr val="bg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nhân</a:t>
            </a:r>
            <a:r>
              <a:rPr lang="en-GB" sz="3400" b="1" dirty="0">
                <a:solidFill>
                  <a:schemeClr val="bg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3400" b="1" dirty="0" err="1">
                <a:solidFill>
                  <a:schemeClr val="bg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viên</a:t>
            </a:r>
            <a:endParaRPr lang="vi-VN" sz="3400" b="1" dirty="0">
              <a:solidFill>
                <a:schemeClr val="bg1">
                  <a:lumMod val="95000"/>
                  <a:lumOff val="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DBF65C-1DF9-E663-CB28-E7E16540D8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8721" y="2857215"/>
            <a:ext cx="10770558" cy="576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248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177;p21"/>
          <p:cNvPicPr preferRelativeResize="0"/>
          <p:nvPr/>
        </p:nvPicPr>
        <p:blipFill rotWithShape="1">
          <a:blip r:embed="rId3">
            <a:alphaModFix/>
          </a:blip>
          <a:srcRect r="-633" b="978"/>
          <a:stretch/>
        </p:blipFill>
        <p:spPr>
          <a:xfrm>
            <a:off x="16197943" y="0"/>
            <a:ext cx="2090057" cy="2112742"/>
          </a:xfrm>
          <a:prstGeom prst="ellipse">
            <a:avLst/>
          </a:prstGeom>
          <a:ln w="3175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CF33B7B-DCC7-69C9-37EE-C1B07163E4EB}"/>
              </a:ext>
            </a:extLst>
          </p:cNvPr>
          <p:cNvSpPr/>
          <p:nvPr/>
        </p:nvSpPr>
        <p:spPr>
          <a:xfrm>
            <a:off x="5369169" y="562708"/>
            <a:ext cx="6142893" cy="91525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1" name="Google Shape;174;p21">
            <a:extLst>
              <a:ext uri="{FF2B5EF4-FFF2-40B4-BE49-F238E27FC236}">
                <a16:creationId xmlns:a16="http://schemas.microsoft.com/office/drawing/2014/main" id="{8EB417F2-BE66-38A7-72BD-F5FE25F33856}"/>
              </a:ext>
            </a:extLst>
          </p:cNvPr>
          <p:cNvSpPr txBox="1"/>
          <p:nvPr/>
        </p:nvSpPr>
        <p:spPr>
          <a:xfrm>
            <a:off x="4081581" y="278361"/>
            <a:ext cx="9140100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60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II. QUẢN LÍ DỰ ÁN</a:t>
            </a: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7719E9B9-6E66-8D49-C674-B2EB99F4AC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0632263"/>
              </p:ext>
            </p:extLst>
          </p:nvPr>
        </p:nvGraphicFramePr>
        <p:xfrm>
          <a:off x="1207477" y="2045816"/>
          <a:ext cx="15873046" cy="8241184"/>
        </p:xfrm>
        <a:graphic>
          <a:graphicData uri="http://schemas.openxmlformats.org/drawingml/2006/table">
            <a:tbl>
              <a:tblPr/>
              <a:tblGrid>
                <a:gridCol w="2609638">
                  <a:extLst>
                    <a:ext uri="{9D8B030D-6E8A-4147-A177-3AD203B41FA5}">
                      <a16:colId xmlns:a16="http://schemas.microsoft.com/office/drawing/2014/main" val="2752519800"/>
                    </a:ext>
                  </a:extLst>
                </a:gridCol>
                <a:gridCol w="2555828">
                  <a:extLst>
                    <a:ext uri="{9D8B030D-6E8A-4147-A177-3AD203B41FA5}">
                      <a16:colId xmlns:a16="http://schemas.microsoft.com/office/drawing/2014/main" val="2816614895"/>
                    </a:ext>
                  </a:extLst>
                </a:gridCol>
                <a:gridCol w="2555828">
                  <a:extLst>
                    <a:ext uri="{9D8B030D-6E8A-4147-A177-3AD203B41FA5}">
                      <a16:colId xmlns:a16="http://schemas.microsoft.com/office/drawing/2014/main" val="1289471903"/>
                    </a:ext>
                  </a:extLst>
                </a:gridCol>
                <a:gridCol w="2744155">
                  <a:extLst>
                    <a:ext uri="{9D8B030D-6E8A-4147-A177-3AD203B41FA5}">
                      <a16:colId xmlns:a16="http://schemas.microsoft.com/office/drawing/2014/main" val="580043253"/>
                    </a:ext>
                  </a:extLst>
                </a:gridCol>
                <a:gridCol w="2824864">
                  <a:extLst>
                    <a:ext uri="{9D8B030D-6E8A-4147-A177-3AD203B41FA5}">
                      <a16:colId xmlns:a16="http://schemas.microsoft.com/office/drawing/2014/main" val="2468666308"/>
                    </a:ext>
                  </a:extLst>
                </a:gridCol>
                <a:gridCol w="2582733">
                  <a:extLst>
                    <a:ext uri="{9D8B030D-6E8A-4147-A177-3AD203B41FA5}">
                      <a16:colId xmlns:a16="http://schemas.microsoft.com/office/drawing/2014/main" val="3109827780"/>
                    </a:ext>
                  </a:extLst>
                </a:gridCol>
              </a:tblGrid>
              <a:tr h="567998">
                <a:tc gridSpan="6">
                  <a:txBody>
                    <a:bodyPr/>
                    <a:lstStyle/>
                    <a:p>
                      <a:pPr algn="ctr"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vi-VN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Bảng điều kiện xác định đối với quy mô tác động của rủi ro đối với các mục tiêu chính của dự án (RBS)</a:t>
                      </a:r>
                      <a:endParaRPr lang="vi-VN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73" marR="45773" marT="45773" marB="4577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vi-V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vi-V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vi-V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vi-V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vi-V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3452128"/>
                  </a:ext>
                </a:extLst>
              </a:tr>
              <a:tr h="392729">
                <a:tc rowSpan="2">
                  <a:txBody>
                    <a:bodyPr/>
                    <a:lstStyle/>
                    <a:p>
                      <a:pPr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vi-VN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Tên rủi ro</a:t>
                      </a:r>
                      <a:endParaRPr lang="vi-VN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vi-VN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vi-VN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73" marR="45773" marT="45773" marB="4577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lstStyle/>
                    <a:p>
                      <a:pPr algn="ctr"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vi-VN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Mức độ</a:t>
                      </a:r>
                      <a:endParaRPr lang="vi-VN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73" marR="45773" marT="45773" marB="4577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vi-V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vi-V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vi-V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vi-V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3258739"/>
                  </a:ext>
                </a:extLst>
              </a:tr>
              <a:tr h="536772">
                <a:tc vMerge="1">
                  <a:txBody>
                    <a:bodyPr/>
                    <a:lstStyle/>
                    <a:p>
                      <a:endParaRPr lang="vi-V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vi-VN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Rất thấp</a:t>
                      </a:r>
                      <a:endParaRPr lang="vi-VN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73" marR="45773" marT="45773" marB="4577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vi-VN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Thấp</a:t>
                      </a:r>
                      <a:endParaRPr lang="vi-VN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73" marR="45773" marT="45773" marB="4577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vi-VN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Trung bình</a:t>
                      </a:r>
                      <a:endParaRPr lang="vi-VN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73" marR="45773" marT="45773" marB="4577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vi-VN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Cao</a:t>
                      </a:r>
                      <a:endParaRPr lang="vi-VN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73" marR="45773" marT="45773" marB="4577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vi-VN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Rất cao</a:t>
                      </a:r>
                      <a:endParaRPr lang="vi-VN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73" marR="45773" marT="45773" marB="4577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28833871"/>
                  </a:ext>
                </a:extLst>
              </a:tr>
              <a:tr h="907888">
                <a:tc>
                  <a:txBody>
                    <a:bodyPr/>
                    <a:lstStyle/>
                    <a:p>
                      <a:pPr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vi-VN" sz="2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Thời gian</a:t>
                      </a:r>
                      <a:endParaRPr lang="vi-VN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73" marR="45773" marT="45773" marB="4577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vi-VN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Thời gian tăng không đáng kể</a:t>
                      </a:r>
                      <a:endParaRPr lang="vi-VN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73" marR="45773" marT="45773" marB="4577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vi-VN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&lt;5% thời gian tổng của dự án</a:t>
                      </a:r>
                      <a:endParaRPr lang="vi-VN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73" marR="45773" marT="45773" marB="4577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vi-VN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5%-10% thời gian tổng của dự án</a:t>
                      </a:r>
                      <a:endParaRPr lang="vi-VN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73" marR="45773" marT="45773" marB="4577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vi-VN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10%-20% thời gian tổng của dự án</a:t>
                      </a:r>
                      <a:endParaRPr lang="vi-VN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73" marR="45773" marT="45773" marB="4577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vi-VN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&gt;20% thời gian tổng của dự án</a:t>
                      </a:r>
                      <a:endParaRPr lang="vi-VN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73" marR="45773" marT="45773" marB="4577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4877290"/>
                  </a:ext>
                </a:extLst>
              </a:tr>
              <a:tr h="1296919">
                <a:tc>
                  <a:txBody>
                    <a:bodyPr/>
                    <a:lstStyle/>
                    <a:p>
                      <a:pPr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vi-VN" sz="2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Phạm vi</a:t>
                      </a:r>
                      <a:endParaRPr lang="vi-VN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73" marR="45773" marT="45773" marB="4577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vi-VN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Phạm vi giảm hầu như không đáng chú ý</a:t>
                      </a:r>
                      <a:endParaRPr lang="vi-VN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73" marR="45773" marT="45773" marB="4577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vi-VN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Phần nhỏ phạm vi trong dự án bị ảnh hưởng</a:t>
                      </a:r>
                      <a:endParaRPr lang="vi-VN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73" marR="45773" marT="45773" marB="4577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vi-VN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Phạm vi dự án bị ảnh hưởng ở mức cần quan tâm</a:t>
                      </a:r>
                      <a:endParaRPr lang="vi-VN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73" marR="45773" marT="45773" marB="4577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vi-VN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Phạm vi bị ảnh hưởng nhiều đến mức đáng lo</a:t>
                      </a:r>
                      <a:endParaRPr lang="vi-VN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73" marR="45773" marT="45773" marB="4577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vi-VN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Dự án bị chấm dứt do phạm vi không thể kiểm soát</a:t>
                      </a:r>
                      <a:endParaRPr lang="vi-VN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73" marR="45773" marT="45773" marB="4577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0877503"/>
                  </a:ext>
                </a:extLst>
              </a:tr>
              <a:tr h="1491434">
                <a:tc>
                  <a:txBody>
                    <a:bodyPr/>
                    <a:lstStyle/>
                    <a:p>
                      <a:pPr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vi-VN" sz="2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Chất lượng</a:t>
                      </a:r>
                      <a:endParaRPr lang="vi-VN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73" marR="45773" marT="45773" marB="4577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vi-VN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Ảnh hưởng quá ở mức ko cần chú ý</a:t>
                      </a:r>
                      <a:endParaRPr lang="vi-VN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73" marR="45773" marT="45773" marB="4577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vi-VN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Bị tác động ở mức độ</a:t>
                      </a:r>
                      <a:endParaRPr lang="vi-VN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73" marR="45773" marT="45773" marB="4577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vi-VN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Bị tác động ở mức cần quan tâm</a:t>
                      </a:r>
                      <a:endParaRPr lang="vi-VN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73" marR="45773" marT="45773" marB="4577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vi-VN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Chất lượng bị ảnh hưởng nhiều và cần phải sửa chữa</a:t>
                      </a:r>
                      <a:endParaRPr lang="vi-VN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73" marR="45773" marT="45773" marB="4577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vi-VN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Chất lượng không còn được đảm bảo</a:t>
                      </a:r>
                      <a:endParaRPr lang="vi-VN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73" marR="45773" marT="45773" marB="4577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32173"/>
                  </a:ext>
                </a:extLst>
              </a:tr>
              <a:tr h="1296919">
                <a:tc>
                  <a:txBody>
                    <a:bodyPr/>
                    <a:lstStyle/>
                    <a:p>
                      <a:pPr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vi-VN" sz="2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Thành viên</a:t>
                      </a:r>
                      <a:endParaRPr lang="vi-VN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73" marR="45773" marT="45773" marB="4577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vi-VN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Ảnh hưởng không đáng kể</a:t>
                      </a:r>
                      <a:endParaRPr lang="vi-VN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73" marR="45773" marT="45773" marB="4577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vi-VN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Ảnh hưởng ở mức cần quan tâm</a:t>
                      </a:r>
                      <a:endParaRPr lang="vi-VN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73" marR="45773" marT="45773" marB="4577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vi-VN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Ảnh hưởng ở mức cần các cuộc họp để giải quyết</a:t>
                      </a:r>
                      <a:endParaRPr lang="vi-VN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73" marR="45773" marT="45773" marB="4577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vi-VN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Xích mích cao giữa các thành viên dẫn đến khó hòa thuận</a:t>
                      </a:r>
                      <a:endParaRPr lang="vi-VN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73" marR="45773" marT="45773" marB="4577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vi-VN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Ảnh hưởng đến mức có thể giải tán nhóm</a:t>
                      </a:r>
                      <a:endParaRPr lang="vi-VN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73" marR="45773" marT="45773" marB="4577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14405240"/>
                  </a:ext>
                </a:extLst>
              </a:tr>
              <a:tr h="1685948">
                <a:tc>
                  <a:txBody>
                    <a:bodyPr/>
                    <a:lstStyle/>
                    <a:p>
                      <a:pPr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vi-VN" sz="2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Công nghệ</a:t>
                      </a:r>
                      <a:endParaRPr lang="vi-VN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73" marR="45773" marT="45773" marB="4577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vi-VN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Ảnh hưởng không đáng kể</a:t>
                      </a:r>
                      <a:endParaRPr lang="vi-VN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73" marR="45773" marT="45773" marB="4577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vi-VN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Ảnh hưởng ở mức đáng kể</a:t>
                      </a:r>
                      <a:endParaRPr lang="vi-VN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73" marR="45773" marT="45773" marB="4577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vi-VN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Cần phải quan tâm</a:t>
                      </a:r>
                      <a:endParaRPr lang="vi-VN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73" marR="45773" marT="45773" marB="4577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vi-VN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Cần thiết phải nâng cấp ngay</a:t>
                      </a:r>
                      <a:endParaRPr lang="vi-VN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73" marR="45773" marT="45773" marB="4577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vi-VN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Thiếu thốn công nghệ ,điều kiện ngoặt nghèo</a:t>
                      </a:r>
                      <a:endParaRPr lang="vi-VN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73" marR="45773" marT="45773" marB="4577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9705570"/>
                  </a:ext>
                </a:extLst>
              </a:tr>
            </a:tbl>
          </a:graphicData>
        </a:graphic>
      </p:graphicFrame>
      <p:sp>
        <p:nvSpPr>
          <p:cNvPr id="18" name="Google Shape;174;p21">
            <a:extLst>
              <a:ext uri="{FF2B5EF4-FFF2-40B4-BE49-F238E27FC236}">
                <a16:creationId xmlns:a16="http://schemas.microsoft.com/office/drawing/2014/main" id="{3F0760A6-3220-67CC-DBA1-968681CE56C2}"/>
              </a:ext>
            </a:extLst>
          </p:cNvPr>
          <p:cNvSpPr txBox="1"/>
          <p:nvPr/>
        </p:nvSpPr>
        <p:spPr>
          <a:xfrm>
            <a:off x="1105319" y="1178263"/>
            <a:ext cx="5670069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4000" b="1" dirty="0">
                <a:solidFill>
                  <a:srgbClr val="008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1. Quản lí rủi ro-RBS</a:t>
            </a:r>
            <a:endParaRPr sz="4000" b="1" dirty="0">
              <a:solidFill>
                <a:srgbClr val="008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2" name="Google Shape;157;p19">
            <a:extLst>
              <a:ext uri="{FF2B5EF4-FFF2-40B4-BE49-F238E27FC236}">
                <a16:creationId xmlns:a16="http://schemas.microsoft.com/office/drawing/2014/main" id="{24586796-75FD-F850-B839-EE2AD260BA36}"/>
              </a:ext>
            </a:extLst>
          </p:cNvPr>
          <p:cNvSpPr txBox="1">
            <a:spLocks noGrp="1"/>
          </p:cNvSpPr>
          <p:nvPr>
            <p:ph type="sldNum" sz="quarter" idx="12"/>
          </p:nvPr>
        </p:nvSpPr>
        <p:spPr>
          <a:xfrm>
            <a:off x="16995228" y="9653304"/>
            <a:ext cx="11279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/>
              <a:t>5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1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/>
              <a:t>50</a:t>
            </a:fld>
            <a:endParaRPr/>
          </a:p>
        </p:txBody>
      </p:sp>
      <p:sp>
        <p:nvSpPr>
          <p:cNvPr id="174" name="Google Shape;174;p21"/>
          <p:cNvSpPr txBox="1"/>
          <p:nvPr/>
        </p:nvSpPr>
        <p:spPr>
          <a:xfrm>
            <a:off x="4573950" y="759193"/>
            <a:ext cx="9140100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60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V. GIAO DIỆN, DEMO</a:t>
            </a:r>
            <a:endParaRPr sz="6000" b="1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pic>
        <p:nvPicPr>
          <p:cNvPr id="177" name="Google Shape;177;p21"/>
          <p:cNvPicPr preferRelativeResize="0"/>
          <p:nvPr/>
        </p:nvPicPr>
        <p:blipFill rotWithShape="1">
          <a:blip r:embed="rId3">
            <a:alphaModFix/>
          </a:blip>
          <a:srcRect r="-633" b="978"/>
          <a:stretch/>
        </p:blipFill>
        <p:spPr>
          <a:xfrm>
            <a:off x="16197943" y="0"/>
            <a:ext cx="2090057" cy="2112742"/>
          </a:xfrm>
          <a:prstGeom prst="ellipse">
            <a:avLst/>
          </a:prstGeom>
          <a:ln w="3175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" name="Rectangle 1"/>
          <p:cNvSpPr/>
          <p:nvPr/>
        </p:nvSpPr>
        <p:spPr>
          <a:xfrm>
            <a:off x="1157828" y="1602057"/>
            <a:ext cx="16168879" cy="838600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marL="571500" indent="-571500">
              <a:lnSpc>
                <a:spcPct val="150000"/>
              </a:lnSpc>
              <a:buFontTx/>
              <a:buChar char="-"/>
            </a:pPr>
            <a:endParaRPr lang="en-US" sz="4000" dirty="0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0F9433-D0AF-BEEE-29C5-5CCB9FA76310}"/>
              </a:ext>
            </a:extLst>
          </p:cNvPr>
          <p:cNvSpPr txBox="1"/>
          <p:nvPr/>
        </p:nvSpPr>
        <p:spPr>
          <a:xfrm>
            <a:off x="1453665" y="1875693"/>
            <a:ext cx="3352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4000" b="1" dirty="0">
                <a:solidFill>
                  <a:srgbClr val="008000"/>
                </a:solidFill>
                <a:latin typeface="+mj-lt"/>
              </a:rPr>
              <a:t>1. Giao Diện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282FEE-2B01-8447-3F86-FB8D922415E7}"/>
              </a:ext>
            </a:extLst>
          </p:cNvPr>
          <p:cNvSpPr txBox="1"/>
          <p:nvPr/>
        </p:nvSpPr>
        <p:spPr>
          <a:xfrm>
            <a:off x="7930664" y="9064823"/>
            <a:ext cx="4454769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400" b="1" dirty="0" err="1">
                <a:solidFill>
                  <a:schemeClr val="bg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Báo</a:t>
            </a:r>
            <a:r>
              <a:rPr lang="en-GB" sz="3400" b="1" dirty="0">
                <a:solidFill>
                  <a:schemeClr val="bg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3400" b="1" dirty="0" err="1">
                <a:solidFill>
                  <a:schemeClr val="bg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cáo</a:t>
            </a:r>
            <a:r>
              <a:rPr lang="en-GB" sz="3400" b="1" dirty="0">
                <a:solidFill>
                  <a:schemeClr val="bg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3400" b="1" dirty="0" err="1">
                <a:solidFill>
                  <a:schemeClr val="bg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thống</a:t>
            </a:r>
            <a:r>
              <a:rPr lang="en-GB" sz="3400" b="1" dirty="0">
                <a:solidFill>
                  <a:schemeClr val="bg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3400" b="1" dirty="0" err="1">
                <a:solidFill>
                  <a:schemeClr val="bg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kê</a:t>
            </a:r>
            <a:endParaRPr lang="en-GB" sz="3400" b="1" dirty="0">
              <a:solidFill>
                <a:schemeClr val="bg1">
                  <a:lumMod val="95000"/>
                  <a:lumOff val="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FA82534-4478-6BE2-80EF-11EAC07475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6465" y="2701545"/>
            <a:ext cx="9886315" cy="5983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630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1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/>
              <a:t>51</a:t>
            </a:fld>
            <a:endParaRPr/>
          </a:p>
        </p:txBody>
      </p:sp>
      <p:sp>
        <p:nvSpPr>
          <p:cNvPr id="174" name="Google Shape;174;p21"/>
          <p:cNvSpPr txBox="1"/>
          <p:nvPr/>
        </p:nvSpPr>
        <p:spPr>
          <a:xfrm>
            <a:off x="4573950" y="759193"/>
            <a:ext cx="9140100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60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V. GIAO DIỆN, DEMO</a:t>
            </a:r>
            <a:endParaRPr sz="6000" b="1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pic>
        <p:nvPicPr>
          <p:cNvPr id="177" name="Google Shape;177;p21"/>
          <p:cNvPicPr preferRelativeResize="0"/>
          <p:nvPr/>
        </p:nvPicPr>
        <p:blipFill rotWithShape="1">
          <a:blip r:embed="rId3">
            <a:alphaModFix/>
          </a:blip>
          <a:srcRect r="-633" b="978"/>
          <a:stretch/>
        </p:blipFill>
        <p:spPr>
          <a:xfrm>
            <a:off x="16197943" y="0"/>
            <a:ext cx="2090057" cy="2112742"/>
          </a:xfrm>
          <a:prstGeom prst="ellipse">
            <a:avLst/>
          </a:prstGeom>
          <a:ln w="3175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" name="Rectangle 1"/>
          <p:cNvSpPr/>
          <p:nvPr/>
        </p:nvSpPr>
        <p:spPr>
          <a:xfrm>
            <a:off x="1157828" y="1602057"/>
            <a:ext cx="16168879" cy="838600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marL="571500" indent="-571500">
              <a:lnSpc>
                <a:spcPct val="150000"/>
              </a:lnSpc>
              <a:buFontTx/>
              <a:buChar char="-"/>
            </a:pPr>
            <a:endParaRPr lang="en-US" sz="4000" dirty="0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0F9433-D0AF-BEEE-29C5-5CCB9FA76310}"/>
              </a:ext>
            </a:extLst>
          </p:cNvPr>
          <p:cNvSpPr txBox="1"/>
          <p:nvPr/>
        </p:nvSpPr>
        <p:spPr>
          <a:xfrm>
            <a:off x="1453665" y="1875693"/>
            <a:ext cx="3352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4000" b="1" dirty="0">
                <a:solidFill>
                  <a:srgbClr val="008000"/>
                </a:solidFill>
                <a:latin typeface="+mj-lt"/>
              </a:rPr>
              <a:t>1. Giao Diện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282FEE-2B01-8447-3F86-FB8D922415E7}"/>
              </a:ext>
            </a:extLst>
          </p:cNvPr>
          <p:cNvSpPr txBox="1"/>
          <p:nvPr/>
        </p:nvSpPr>
        <p:spPr>
          <a:xfrm>
            <a:off x="7630627" y="9288858"/>
            <a:ext cx="4454769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400" b="1" dirty="0">
                <a:solidFill>
                  <a:schemeClr val="bg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Trang </a:t>
            </a:r>
            <a:r>
              <a:rPr lang="en-GB" sz="3400" b="1" dirty="0" err="1">
                <a:solidFill>
                  <a:schemeClr val="bg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chủ</a:t>
            </a:r>
            <a:r>
              <a:rPr lang="en-GB" sz="3400" b="1" dirty="0">
                <a:solidFill>
                  <a:schemeClr val="bg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3400" b="1" dirty="0" err="1">
                <a:solidFill>
                  <a:schemeClr val="bg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thành</a:t>
            </a:r>
            <a:r>
              <a:rPr lang="en-GB" sz="3400" b="1" dirty="0">
                <a:solidFill>
                  <a:schemeClr val="bg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3400" b="1" dirty="0" err="1">
                <a:solidFill>
                  <a:schemeClr val="bg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viên</a:t>
            </a:r>
            <a:endParaRPr lang="en-GB" sz="3400" b="1" dirty="0">
              <a:solidFill>
                <a:schemeClr val="bg1">
                  <a:lumMod val="95000"/>
                  <a:lumOff val="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BC6EDC4-61E6-67CC-0DD5-79191F04CD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3950" y="2427868"/>
            <a:ext cx="10274142" cy="6944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064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1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/>
              <a:t>52</a:t>
            </a:fld>
            <a:endParaRPr/>
          </a:p>
        </p:txBody>
      </p:sp>
      <p:sp>
        <p:nvSpPr>
          <p:cNvPr id="174" name="Google Shape;174;p21"/>
          <p:cNvSpPr txBox="1"/>
          <p:nvPr/>
        </p:nvSpPr>
        <p:spPr>
          <a:xfrm>
            <a:off x="4573950" y="759193"/>
            <a:ext cx="9140100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60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V. GIAO DIỆN, DEMO</a:t>
            </a:r>
            <a:endParaRPr sz="6000" b="1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pic>
        <p:nvPicPr>
          <p:cNvPr id="177" name="Google Shape;177;p21"/>
          <p:cNvPicPr preferRelativeResize="0"/>
          <p:nvPr/>
        </p:nvPicPr>
        <p:blipFill rotWithShape="1">
          <a:blip r:embed="rId3">
            <a:alphaModFix/>
          </a:blip>
          <a:srcRect r="-633" b="978"/>
          <a:stretch/>
        </p:blipFill>
        <p:spPr>
          <a:xfrm>
            <a:off x="16197943" y="0"/>
            <a:ext cx="2090057" cy="2112742"/>
          </a:xfrm>
          <a:prstGeom prst="ellipse">
            <a:avLst/>
          </a:prstGeom>
          <a:ln w="3175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" name="Rectangle 1"/>
          <p:cNvSpPr/>
          <p:nvPr/>
        </p:nvSpPr>
        <p:spPr>
          <a:xfrm>
            <a:off x="1157828" y="1602057"/>
            <a:ext cx="16168879" cy="838600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marL="571500" indent="-571500">
              <a:lnSpc>
                <a:spcPct val="150000"/>
              </a:lnSpc>
              <a:buFontTx/>
              <a:buChar char="-"/>
            </a:pPr>
            <a:endParaRPr lang="en-US" sz="4000" dirty="0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0F9433-D0AF-BEEE-29C5-5CCB9FA76310}"/>
              </a:ext>
            </a:extLst>
          </p:cNvPr>
          <p:cNvSpPr txBox="1"/>
          <p:nvPr/>
        </p:nvSpPr>
        <p:spPr>
          <a:xfrm>
            <a:off x="1453665" y="1875693"/>
            <a:ext cx="3352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4000" b="1" dirty="0">
                <a:solidFill>
                  <a:srgbClr val="008000"/>
                </a:solidFill>
                <a:latin typeface="+mj-lt"/>
              </a:rPr>
              <a:t>1. Giao Diện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282FEE-2B01-8447-3F86-FB8D922415E7}"/>
              </a:ext>
            </a:extLst>
          </p:cNvPr>
          <p:cNvSpPr txBox="1"/>
          <p:nvPr/>
        </p:nvSpPr>
        <p:spPr>
          <a:xfrm>
            <a:off x="7630627" y="9288858"/>
            <a:ext cx="4454769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400" b="1" dirty="0">
                <a:solidFill>
                  <a:schemeClr val="bg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Menu more help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57657C4-AEA6-D70B-7346-20BC0D5767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7787" y="2613816"/>
            <a:ext cx="10235402" cy="6591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951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1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/>
              <a:t>53</a:t>
            </a:fld>
            <a:endParaRPr/>
          </a:p>
        </p:txBody>
      </p:sp>
      <p:sp>
        <p:nvSpPr>
          <p:cNvPr id="174" name="Google Shape;174;p21"/>
          <p:cNvSpPr txBox="1"/>
          <p:nvPr/>
        </p:nvSpPr>
        <p:spPr>
          <a:xfrm>
            <a:off x="4573950" y="759193"/>
            <a:ext cx="9140100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60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V. GIAO DIỆN, DEMO</a:t>
            </a:r>
            <a:endParaRPr sz="6000" b="1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pic>
        <p:nvPicPr>
          <p:cNvPr id="177" name="Google Shape;177;p21"/>
          <p:cNvPicPr preferRelativeResize="0"/>
          <p:nvPr/>
        </p:nvPicPr>
        <p:blipFill rotWithShape="1">
          <a:blip r:embed="rId3">
            <a:alphaModFix/>
          </a:blip>
          <a:srcRect r="-633" b="978"/>
          <a:stretch/>
        </p:blipFill>
        <p:spPr>
          <a:xfrm>
            <a:off x="16197943" y="0"/>
            <a:ext cx="2090057" cy="2112742"/>
          </a:xfrm>
          <a:prstGeom prst="ellipse">
            <a:avLst/>
          </a:prstGeom>
          <a:ln w="3175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" name="Rectangle 1"/>
          <p:cNvSpPr/>
          <p:nvPr/>
        </p:nvSpPr>
        <p:spPr>
          <a:xfrm>
            <a:off x="1157828" y="1602057"/>
            <a:ext cx="16168879" cy="838600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marL="571500" indent="-571500">
              <a:lnSpc>
                <a:spcPct val="150000"/>
              </a:lnSpc>
              <a:buFontTx/>
              <a:buChar char="-"/>
            </a:pPr>
            <a:endParaRPr lang="en-US" sz="4000" dirty="0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0F9433-D0AF-BEEE-29C5-5CCB9FA76310}"/>
              </a:ext>
            </a:extLst>
          </p:cNvPr>
          <p:cNvSpPr txBox="1"/>
          <p:nvPr/>
        </p:nvSpPr>
        <p:spPr>
          <a:xfrm>
            <a:off x="1453665" y="1875693"/>
            <a:ext cx="3352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4000" b="1" dirty="0">
                <a:solidFill>
                  <a:srgbClr val="008000"/>
                </a:solidFill>
                <a:latin typeface="+mj-lt"/>
              </a:rPr>
              <a:t>1. Giao Diện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282FEE-2B01-8447-3F86-FB8D922415E7}"/>
              </a:ext>
            </a:extLst>
          </p:cNvPr>
          <p:cNvSpPr txBox="1"/>
          <p:nvPr/>
        </p:nvSpPr>
        <p:spPr>
          <a:xfrm>
            <a:off x="7014882" y="8719460"/>
            <a:ext cx="4454769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400" b="1" dirty="0">
                <a:solidFill>
                  <a:schemeClr val="bg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Menu </a:t>
            </a:r>
            <a:r>
              <a:rPr lang="en-GB" sz="3400" b="1" dirty="0" err="1">
                <a:solidFill>
                  <a:schemeClr val="bg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đổi</a:t>
            </a:r>
            <a:r>
              <a:rPr lang="en-GB" sz="3400" b="1" dirty="0">
                <a:solidFill>
                  <a:schemeClr val="bg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3400" b="1" dirty="0" err="1">
                <a:solidFill>
                  <a:schemeClr val="bg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mật</a:t>
            </a:r>
            <a:r>
              <a:rPr lang="en-GB" sz="3400" b="1" dirty="0">
                <a:solidFill>
                  <a:schemeClr val="bg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3400" b="1" dirty="0" err="1">
                <a:solidFill>
                  <a:schemeClr val="bg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khẩu</a:t>
            </a:r>
            <a:endParaRPr lang="en-GB" sz="3400" b="1" dirty="0">
              <a:solidFill>
                <a:schemeClr val="bg1">
                  <a:lumMod val="95000"/>
                  <a:lumOff val="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A13C620-2577-1556-DF0E-9CA81EB344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828" y="2857215"/>
            <a:ext cx="7528972" cy="51239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53D3B2B-43C3-5BF2-9DD1-E4A5D2EF6E0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1187" y="2960616"/>
            <a:ext cx="7270821" cy="5020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546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1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/>
              <a:t>54</a:t>
            </a:fld>
            <a:endParaRPr/>
          </a:p>
        </p:txBody>
      </p:sp>
      <p:sp>
        <p:nvSpPr>
          <p:cNvPr id="174" name="Google Shape;174;p21"/>
          <p:cNvSpPr txBox="1"/>
          <p:nvPr/>
        </p:nvSpPr>
        <p:spPr>
          <a:xfrm>
            <a:off x="4573950" y="759193"/>
            <a:ext cx="9140100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60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V. GIAO DIỆN, DEMO</a:t>
            </a:r>
            <a:endParaRPr sz="6000" b="1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pic>
        <p:nvPicPr>
          <p:cNvPr id="177" name="Google Shape;177;p21"/>
          <p:cNvPicPr preferRelativeResize="0"/>
          <p:nvPr/>
        </p:nvPicPr>
        <p:blipFill rotWithShape="1">
          <a:blip r:embed="rId3">
            <a:alphaModFix/>
          </a:blip>
          <a:srcRect r="-633" b="978"/>
          <a:stretch/>
        </p:blipFill>
        <p:spPr>
          <a:xfrm>
            <a:off x="16197943" y="0"/>
            <a:ext cx="2090057" cy="2112742"/>
          </a:xfrm>
          <a:prstGeom prst="ellipse">
            <a:avLst/>
          </a:prstGeom>
          <a:ln w="3175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" name="Rectangle 1"/>
          <p:cNvSpPr/>
          <p:nvPr/>
        </p:nvSpPr>
        <p:spPr>
          <a:xfrm>
            <a:off x="1157828" y="1602057"/>
            <a:ext cx="16168879" cy="838600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marL="571500" indent="-571500">
              <a:lnSpc>
                <a:spcPct val="150000"/>
              </a:lnSpc>
              <a:buFontTx/>
              <a:buChar char="-"/>
            </a:pPr>
            <a:endParaRPr lang="en-US" sz="4000" dirty="0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0F9433-D0AF-BEEE-29C5-5CCB9FA76310}"/>
              </a:ext>
            </a:extLst>
          </p:cNvPr>
          <p:cNvSpPr txBox="1"/>
          <p:nvPr/>
        </p:nvSpPr>
        <p:spPr>
          <a:xfrm>
            <a:off x="1453665" y="1875693"/>
            <a:ext cx="3352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4000" b="1" dirty="0">
                <a:solidFill>
                  <a:srgbClr val="008000"/>
                </a:solidFill>
                <a:latin typeface="+mj-lt"/>
              </a:rPr>
              <a:t>1. Giao Diện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282FEE-2B01-8447-3F86-FB8D922415E7}"/>
              </a:ext>
            </a:extLst>
          </p:cNvPr>
          <p:cNvSpPr txBox="1"/>
          <p:nvPr/>
        </p:nvSpPr>
        <p:spPr>
          <a:xfrm>
            <a:off x="7530615" y="9330683"/>
            <a:ext cx="4454769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400" b="1" dirty="0">
                <a:solidFill>
                  <a:schemeClr val="bg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Menu </a:t>
            </a:r>
            <a:r>
              <a:rPr lang="en-GB" sz="3400" b="1">
                <a:solidFill>
                  <a:schemeClr val="bg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about </a:t>
            </a:r>
            <a:endParaRPr lang="en-GB" sz="3400" b="1" dirty="0">
              <a:solidFill>
                <a:schemeClr val="bg1">
                  <a:lumMod val="95000"/>
                  <a:lumOff val="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BFED80-F768-79C2-38E8-9B5B0C40FC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6338" y="2112742"/>
            <a:ext cx="8915400" cy="7176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641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1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/>
              <a:t>55</a:t>
            </a:fld>
            <a:endParaRPr/>
          </a:p>
        </p:txBody>
      </p:sp>
      <p:sp>
        <p:nvSpPr>
          <p:cNvPr id="174" name="Google Shape;174;p21"/>
          <p:cNvSpPr txBox="1"/>
          <p:nvPr/>
        </p:nvSpPr>
        <p:spPr>
          <a:xfrm>
            <a:off x="4573950" y="841958"/>
            <a:ext cx="9140100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60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VI. TỔNG KẾT</a:t>
            </a:r>
            <a:endParaRPr sz="6000" b="1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pic>
        <p:nvPicPr>
          <p:cNvPr id="177" name="Google Shape;177;p21"/>
          <p:cNvPicPr preferRelativeResize="0"/>
          <p:nvPr/>
        </p:nvPicPr>
        <p:blipFill rotWithShape="1">
          <a:blip r:embed="rId3">
            <a:alphaModFix/>
          </a:blip>
          <a:srcRect r="-633" b="978"/>
          <a:stretch/>
        </p:blipFill>
        <p:spPr>
          <a:xfrm>
            <a:off x="16197943" y="0"/>
            <a:ext cx="2090057" cy="2112742"/>
          </a:xfrm>
          <a:prstGeom prst="ellipse">
            <a:avLst/>
          </a:prstGeom>
          <a:ln w="3175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" name="Rectangle 1"/>
          <p:cNvSpPr/>
          <p:nvPr/>
        </p:nvSpPr>
        <p:spPr>
          <a:xfrm>
            <a:off x="1157828" y="1602057"/>
            <a:ext cx="16168879" cy="838600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marL="571500" indent="-571500">
              <a:lnSpc>
                <a:spcPct val="150000"/>
              </a:lnSpc>
              <a:buFontTx/>
              <a:buChar char="-"/>
            </a:pPr>
            <a:endParaRPr lang="en-US" sz="4000" dirty="0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0F9433-D0AF-BEEE-29C5-5CCB9FA76310}"/>
              </a:ext>
            </a:extLst>
          </p:cNvPr>
          <p:cNvSpPr txBox="1"/>
          <p:nvPr/>
        </p:nvSpPr>
        <p:spPr>
          <a:xfrm>
            <a:off x="1453664" y="1875693"/>
            <a:ext cx="47786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4000" b="1" dirty="0">
                <a:solidFill>
                  <a:srgbClr val="008000"/>
                </a:solidFill>
                <a:latin typeface="+mj-lt"/>
              </a:rPr>
              <a:t>1. Kết quả đạt được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B618B7-8F7E-8505-AA24-E3F21CCFC474}"/>
              </a:ext>
            </a:extLst>
          </p:cNvPr>
          <p:cNvSpPr txBox="1"/>
          <p:nvPr/>
        </p:nvSpPr>
        <p:spPr>
          <a:xfrm>
            <a:off x="2071360" y="2576549"/>
            <a:ext cx="35433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1200"/>
              </a:spcBef>
              <a:spcAft>
                <a:spcPts val="0"/>
              </a:spcAft>
            </a:pPr>
            <a:r>
              <a:rPr lang="vi-VN" sz="3600" i="0" u="sng" strike="noStrike" dirty="0">
                <a:solidFill>
                  <a:srgbClr val="000000"/>
                </a:solidFill>
                <a:effectLst/>
                <a:latin typeface="+mj-lt"/>
              </a:rPr>
              <a:t>1.1. Lý thuyết</a:t>
            </a:r>
            <a:endParaRPr lang="vi-VN" sz="3600" u="sng" dirty="0">
              <a:effectLst/>
              <a:latin typeface="+mj-lt"/>
            </a:endParaRPr>
          </a:p>
          <a:p>
            <a:br>
              <a:rPr lang="vi-VN" sz="3600" u="sng" dirty="0">
                <a:latin typeface="+mj-lt"/>
              </a:rPr>
            </a:br>
            <a:endParaRPr lang="vi-VN" sz="3600" u="sng" dirty="0"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A62A6D-4AD1-05A9-F2E6-3390AA079B33}"/>
              </a:ext>
            </a:extLst>
          </p:cNvPr>
          <p:cNvSpPr txBox="1"/>
          <p:nvPr/>
        </p:nvSpPr>
        <p:spPr>
          <a:xfrm>
            <a:off x="1704454" y="3833761"/>
            <a:ext cx="15425718" cy="47705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vi-VN" sz="4000" b="0" u="none" strike="noStrike" dirty="0">
                <a:solidFill>
                  <a:srgbClr val="000000"/>
                </a:solidFill>
                <a:effectLst/>
                <a:latin typeface="+mj-lt"/>
              </a:rPr>
              <a:t>- </a:t>
            </a:r>
            <a:r>
              <a:rPr lang="vi-VN" sz="4000" b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Đã nắm được cơ bản các kiến thức về quản lý dự án Công nghệ thông tin.</a:t>
            </a:r>
            <a:endParaRPr lang="vi-VN" sz="4000" b="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914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vi-VN" sz="4000" b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 Vận dụng được mô hình quản lý thác nước vào quản lý đồ án.</a:t>
            </a:r>
            <a:endParaRPr lang="vi-VN" sz="4000" b="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914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vi-VN" sz="4000" b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 Đáp ứng đủ các yêu cầu đề ra</a:t>
            </a:r>
            <a:endParaRPr lang="vi-VN" sz="4000" b="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br>
              <a:rPr lang="vi-VN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vi-VN" sz="3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4612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1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/>
              <a:t>56</a:t>
            </a:fld>
            <a:endParaRPr/>
          </a:p>
        </p:txBody>
      </p:sp>
      <p:sp>
        <p:nvSpPr>
          <p:cNvPr id="174" name="Google Shape;174;p21"/>
          <p:cNvSpPr txBox="1"/>
          <p:nvPr/>
        </p:nvSpPr>
        <p:spPr>
          <a:xfrm>
            <a:off x="4573950" y="841958"/>
            <a:ext cx="9140100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60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VI. TỔNG KẾT</a:t>
            </a:r>
            <a:endParaRPr sz="6000" b="1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pic>
        <p:nvPicPr>
          <p:cNvPr id="177" name="Google Shape;177;p21"/>
          <p:cNvPicPr preferRelativeResize="0"/>
          <p:nvPr/>
        </p:nvPicPr>
        <p:blipFill rotWithShape="1">
          <a:blip r:embed="rId3">
            <a:alphaModFix/>
          </a:blip>
          <a:srcRect r="-633" b="978"/>
          <a:stretch/>
        </p:blipFill>
        <p:spPr>
          <a:xfrm>
            <a:off x="16197943" y="0"/>
            <a:ext cx="2090057" cy="2112742"/>
          </a:xfrm>
          <a:prstGeom prst="ellipse">
            <a:avLst/>
          </a:prstGeom>
          <a:ln w="3175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" name="Rectangle 1"/>
          <p:cNvSpPr/>
          <p:nvPr/>
        </p:nvSpPr>
        <p:spPr>
          <a:xfrm>
            <a:off x="1157828" y="1602057"/>
            <a:ext cx="16168879" cy="838600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marL="571500" indent="-571500">
              <a:lnSpc>
                <a:spcPct val="150000"/>
              </a:lnSpc>
              <a:buFontTx/>
              <a:buChar char="-"/>
            </a:pPr>
            <a:endParaRPr lang="en-US" sz="4000" dirty="0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0F9433-D0AF-BEEE-29C5-5CCB9FA76310}"/>
              </a:ext>
            </a:extLst>
          </p:cNvPr>
          <p:cNvSpPr txBox="1"/>
          <p:nvPr/>
        </p:nvSpPr>
        <p:spPr>
          <a:xfrm>
            <a:off x="1453664" y="1875693"/>
            <a:ext cx="47786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4000" b="1" dirty="0">
                <a:solidFill>
                  <a:srgbClr val="008000"/>
                </a:solidFill>
                <a:latin typeface="+mj-lt"/>
              </a:rPr>
              <a:t>1. Kết quả đạt được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B618B7-8F7E-8505-AA24-E3F21CCFC474}"/>
              </a:ext>
            </a:extLst>
          </p:cNvPr>
          <p:cNvSpPr txBox="1"/>
          <p:nvPr/>
        </p:nvSpPr>
        <p:spPr>
          <a:xfrm>
            <a:off x="2100423" y="2777711"/>
            <a:ext cx="35433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1200"/>
              </a:spcBef>
              <a:spcAft>
                <a:spcPts val="0"/>
              </a:spcAft>
            </a:pPr>
            <a:r>
              <a:rPr lang="vi-VN" sz="3600" i="0" u="sng" strike="noStrike" dirty="0">
                <a:solidFill>
                  <a:srgbClr val="000000"/>
                </a:solidFill>
                <a:effectLst/>
                <a:latin typeface="+mj-lt"/>
              </a:rPr>
              <a:t>1.2 Công Cụ</a:t>
            </a:r>
            <a:br>
              <a:rPr lang="vi-VN" sz="3600" u="sng" dirty="0">
                <a:latin typeface="+mj-lt"/>
              </a:rPr>
            </a:br>
            <a:endParaRPr lang="vi-VN" sz="3600" u="sng" dirty="0"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FDB590-F1E4-B98E-4FCC-631F1C8E3408}"/>
              </a:ext>
            </a:extLst>
          </p:cNvPr>
          <p:cNvSpPr txBox="1"/>
          <p:nvPr/>
        </p:nvSpPr>
        <p:spPr>
          <a:xfrm>
            <a:off x="2184159" y="3675602"/>
            <a:ext cx="15058812" cy="22933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</a:pPr>
            <a:r>
              <a:rPr lang="vi-VN" sz="3600" b="0" u="none" strike="noStrike" dirty="0">
                <a:solidFill>
                  <a:srgbClr val="000000"/>
                </a:solidFill>
                <a:effectLst/>
                <a:latin typeface="+mj-lt"/>
              </a:rPr>
              <a:t>-</a:t>
            </a:r>
            <a:r>
              <a:rPr lang="vi-VN" sz="3600" b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Sử dụng thành thạo các công cụ: Word, StartUML, onedrive, sql development.</a:t>
            </a:r>
            <a:endParaRPr lang="vi-VN" sz="3600" b="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rtl="0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</a:pPr>
            <a:r>
              <a:rPr lang="vi-VN" sz="3600" b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-Ứng dụng chatGPT hỗ trợ giải quyết, xử lý các vấn đề gặp phải..</a:t>
            </a:r>
            <a:endParaRPr lang="vi-VN" sz="3600" b="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0034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1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/>
              <a:t>57</a:t>
            </a:fld>
            <a:endParaRPr/>
          </a:p>
        </p:txBody>
      </p:sp>
      <p:sp>
        <p:nvSpPr>
          <p:cNvPr id="174" name="Google Shape;174;p21"/>
          <p:cNvSpPr txBox="1"/>
          <p:nvPr/>
        </p:nvSpPr>
        <p:spPr>
          <a:xfrm>
            <a:off x="4573950" y="841958"/>
            <a:ext cx="9140100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60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VI. TỔNG KẾT</a:t>
            </a:r>
            <a:endParaRPr sz="6000" b="1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pic>
        <p:nvPicPr>
          <p:cNvPr id="177" name="Google Shape;177;p21"/>
          <p:cNvPicPr preferRelativeResize="0"/>
          <p:nvPr/>
        </p:nvPicPr>
        <p:blipFill rotWithShape="1">
          <a:blip r:embed="rId3">
            <a:alphaModFix/>
          </a:blip>
          <a:srcRect r="-633" b="978"/>
          <a:stretch/>
        </p:blipFill>
        <p:spPr>
          <a:xfrm>
            <a:off x="16197943" y="0"/>
            <a:ext cx="2090057" cy="2112742"/>
          </a:xfrm>
          <a:prstGeom prst="ellipse">
            <a:avLst/>
          </a:prstGeom>
          <a:ln w="3175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" name="Rectangle 1"/>
          <p:cNvSpPr/>
          <p:nvPr/>
        </p:nvSpPr>
        <p:spPr>
          <a:xfrm>
            <a:off x="1157828" y="1602057"/>
            <a:ext cx="16168879" cy="838600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marL="571500" indent="-571500">
              <a:lnSpc>
                <a:spcPct val="150000"/>
              </a:lnSpc>
              <a:buFontTx/>
              <a:buChar char="-"/>
            </a:pPr>
            <a:endParaRPr lang="en-US" sz="4000" dirty="0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0F9433-D0AF-BEEE-29C5-5CCB9FA76310}"/>
              </a:ext>
            </a:extLst>
          </p:cNvPr>
          <p:cNvSpPr txBox="1"/>
          <p:nvPr/>
        </p:nvSpPr>
        <p:spPr>
          <a:xfrm>
            <a:off x="1453664" y="1875693"/>
            <a:ext cx="47786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4000" b="1" dirty="0">
                <a:solidFill>
                  <a:srgbClr val="008000"/>
                </a:solidFill>
                <a:latin typeface="+mj-lt"/>
              </a:rPr>
              <a:t>2. Hạn chế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FDB590-F1E4-B98E-4FCC-631F1C8E3408}"/>
              </a:ext>
            </a:extLst>
          </p:cNvPr>
          <p:cNvSpPr txBox="1"/>
          <p:nvPr/>
        </p:nvSpPr>
        <p:spPr>
          <a:xfrm>
            <a:off x="1712861" y="2872841"/>
            <a:ext cx="15058812" cy="43554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vi-VN" sz="3600" b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Làm việc nhóm, giao tiếp giữa các thành viên chưa tốt.</a:t>
            </a:r>
          </a:p>
          <a:p>
            <a:pPr rtl="0" fontAlgn="base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vi-VN" sz="3600" b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Kỹ năng, kinh nghiệm làm dự án chưa nhiều.</a:t>
            </a:r>
          </a:p>
          <a:p>
            <a:pPr rtl="0" fontAlgn="base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vi-VN" sz="3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</a:t>
            </a:r>
            <a:r>
              <a:rPr lang="vi-VN" sz="3600" b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ay bị chậm tiến độ.</a:t>
            </a:r>
          </a:p>
          <a:p>
            <a:pPr rtl="0" fontAlgn="base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vi-VN" sz="3600" b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Chưa phải là sản phẩm hoàn thiện nhất.</a:t>
            </a:r>
          </a:p>
        </p:txBody>
      </p:sp>
    </p:spTree>
    <p:extLst>
      <p:ext uri="{BB962C8B-B14F-4D97-AF65-F5344CB8AC3E}">
        <p14:creationId xmlns:p14="http://schemas.microsoft.com/office/powerpoint/2010/main" val="354064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1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/>
              <a:t>58</a:t>
            </a:fld>
            <a:endParaRPr/>
          </a:p>
        </p:txBody>
      </p:sp>
      <p:sp>
        <p:nvSpPr>
          <p:cNvPr id="174" name="Google Shape;174;p21"/>
          <p:cNvSpPr txBox="1"/>
          <p:nvPr/>
        </p:nvSpPr>
        <p:spPr>
          <a:xfrm>
            <a:off x="4573950" y="841958"/>
            <a:ext cx="9140100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60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VI. TỔNG KẾT</a:t>
            </a:r>
            <a:endParaRPr sz="6000" b="1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pic>
        <p:nvPicPr>
          <p:cNvPr id="177" name="Google Shape;177;p21"/>
          <p:cNvPicPr preferRelativeResize="0"/>
          <p:nvPr/>
        </p:nvPicPr>
        <p:blipFill rotWithShape="1">
          <a:blip r:embed="rId3">
            <a:alphaModFix/>
          </a:blip>
          <a:srcRect r="-633" b="978"/>
          <a:stretch/>
        </p:blipFill>
        <p:spPr>
          <a:xfrm>
            <a:off x="16197943" y="0"/>
            <a:ext cx="2090057" cy="2112742"/>
          </a:xfrm>
          <a:prstGeom prst="ellipse">
            <a:avLst/>
          </a:prstGeom>
          <a:ln w="3175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" name="Rectangle 1"/>
          <p:cNvSpPr/>
          <p:nvPr/>
        </p:nvSpPr>
        <p:spPr>
          <a:xfrm>
            <a:off x="1157828" y="1602057"/>
            <a:ext cx="16168879" cy="838600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marL="571500" indent="-571500">
              <a:lnSpc>
                <a:spcPct val="150000"/>
              </a:lnSpc>
              <a:buFontTx/>
              <a:buChar char="-"/>
            </a:pPr>
            <a:endParaRPr lang="en-US" sz="4000" dirty="0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0F9433-D0AF-BEEE-29C5-5CCB9FA76310}"/>
              </a:ext>
            </a:extLst>
          </p:cNvPr>
          <p:cNvSpPr txBox="1"/>
          <p:nvPr/>
        </p:nvSpPr>
        <p:spPr>
          <a:xfrm>
            <a:off x="1453664" y="1875693"/>
            <a:ext cx="47786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4000" b="1" dirty="0">
                <a:solidFill>
                  <a:srgbClr val="008000"/>
                </a:solidFill>
                <a:latin typeface="+mj-lt"/>
              </a:rPr>
              <a:t>3. Lời cảm ơn.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AB86DD-810C-2F55-EACE-5EE2B5A0FB60}"/>
              </a:ext>
            </a:extLst>
          </p:cNvPr>
          <p:cNvSpPr txBox="1"/>
          <p:nvPr/>
        </p:nvSpPr>
        <p:spPr>
          <a:xfrm>
            <a:off x="1876926" y="3272589"/>
            <a:ext cx="13090358" cy="3247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200000"/>
              </a:lnSpc>
              <a:buFontTx/>
              <a:buChar char="-"/>
            </a:pPr>
            <a:r>
              <a:rPr lang="vi-VN" sz="3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Quý thầy cô Trường, Khoa.</a:t>
            </a:r>
          </a:p>
          <a:p>
            <a:pPr marL="571500" indent="-571500">
              <a:lnSpc>
                <a:spcPct val="200000"/>
              </a:lnSpc>
              <a:buFontTx/>
              <a:buChar char="-"/>
            </a:pPr>
            <a:r>
              <a:rPr lang="vi-VN" sz="3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Giảng viên bộ môn. </a:t>
            </a:r>
          </a:p>
          <a:p>
            <a:pPr marL="571500" indent="-571500">
              <a:lnSpc>
                <a:spcPct val="200000"/>
              </a:lnSpc>
              <a:buFontTx/>
              <a:buChar char="-"/>
            </a:pPr>
            <a:r>
              <a:rPr lang="vi-VN" sz="3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Tập thể lớp.</a:t>
            </a:r>
          </a:p>
        </p:txBody>
      </p:sp>
    </p:spTree>
    <p:extLst>
      <p:ext uri="{BB962C8B-B14F-4D97-AF65-F5344CB8AC3E}">
        <p14:creationId xmlns:p14="http://schemas.microsoft.com/office/powerpoint/2010/main" val="2743187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22c6ede28d0_0_0"/>
          <p:cNvSpPr/>
          <p:nvPr/>
        </p:nvSpPr>
        <p:spPr>
          <a:xfrm>
            <a:off x="0" y="659226"/>
            <a:ext cx="17218485" cy="4726866"/>
          </a:xfrm>
          <a:custGeom>
            <a:avLst/>
            <a:gdLst/>
            <a:ahLst/>
            <a:cxnLst/>
            <a:rect l="l" t="t" r="r" b="b"/>
            <a:pathLst>
              <a:path w="718185" h="226817" extrusionOk="0">
                <a:moveTo>
                  <a:pt x="18240" y="38059"/>
                </a:moveTo>
                <a:cubicBezTo>
                  <a:pt x="34407" y="18111"/>
                  <a:pt x="105464" y="3899"/>
                  <a:pt x="159050" y="509"/>
                </a:cubicBezTo>
                <a:cubicBezTo>
                  <a:pt x="212636" y="-2881"/>
                  <a:pt x="283954" y="15372"/>
                  <a:pt x="339757" y="17719"/>
                </a:cubicBezTo>
                <a:cubicBezTo>
                  <a:pt x="395560" y="20066"/>
                  <a:pt x="435978" y="13808"/>
                  <a:pt x="493867" y="14590"/>
                </a:cubicBezTo>
                <a:cubicBezTo>
                  <a:pt x="551756" y="15372"/>
                  <a:pt x="650584" y="2334"/>
                  <a:pt x="687090" y="22413"/>
                </a:cubicBezTo>
                <a:cubicBezTo>
                  <a:pt x="723596" y="42492"/>
                  <a:pt x="721380" y="104292"/>
                  <a:pt x="712905" y="135062"/>
                </a:cubicBezTo>
                <a:cubicBezTo>
                  <a:pt x="704430" y="165832"/>
                  <a:pt x="683179" y="197514"/>
                  <a:pt x="636242" y="207032"/>
                </a:cubicBezTo>
                <a:cubicBezTo>
                  <a:pt x="589305" y="216550"/>
                  <a:pt x="513424" y="188909"/>
                  <a:pt x="431284" y="192168"/>
                </a:cubicBezTo>
                <a:cubicBezTo>
                  <a:pt x="349145" y="195428"/>
                  <a:pt x="214984" y="228414"/>
                  <a:pt x="143405" y="226589"/>
                </a:cubicBezTo>
                <a:cubicBezTo>
                  <a:pt x="71826" y="224764"/>
                  <a:pt x="15372" y="198948"/>
                  <a:pt x="1812" y="181216"/>
                </a:cubicBezTo>
                <a:cubicBezTo>
                  <a:pt x="-11748" y="163484"/>
                  <a:pt x="59309" y="144058"/>
                  <a:pt x="62047" y="120198"/>
                </a:cubicBezTo>
                <a:cubicBezTo>
                  <a:pt x="64785" y="96339"/>
                  <a:pt x="2073" y="58007"/>
                  <a:pt x="18240" y="38059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88" name="Google Shape;288;g22c6ede28d0_0_0"/>
          <p:cNvSpPr/>
          <p:nvPr/>
        </p:nvSpPr>
        <p:spPr>
          <a:xfrm>
            <a:off x="10688996" y="8663970"/>
            <a:ext cx="6470210" cy="142336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Link </a:t>
            </a:r>
            <a:r>
              <a:rPr lang="en-US" sz="1600" b="1" dirty="0" err="1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tài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dirty="0" err="1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liệu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dirty="0" err="1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tham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dirty="0" err="1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khảo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endParaRPr sz="1600" b="1" dirty="0">
              <a:solidFill>
                <a:schemeClr val="accent3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07950" lvl="0" algn="l" rtl="0">
              <a:spcBef>
                <a:spcPts val="0"/>
              </a:spcBef>
              <a:spcAft>
                <a:spcPts val="0"/>
              </a:spcAft>
              <a:buClr>
                <a:srgbClr val="134F5C"/>
              </a:buClr>
              <a:buSzPts val="1900"/>
            </a:pP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  <a:sym typeface="Times New Roman"/>
              </a:rPr>
              <a:t>Chat GPT</a:t>
            </a:r>
            <a:endParaRPr sz="1600" b="1" dirty="0">
              <a:solidFill>
                <a:schemeClr val="accent3">
                  <a:lumMod val="75000"/>
                </a:schemeClr>
              </a:solidFill>
              <a:latin typeface="Arial" panose="020B0604020202020204" pitchFamily="34" charset="0"/>
              <a:ea typeface="Times New Roman"/>
              <a:cs typeface="Arial" panose="020B0604020202020204" pitchFamily="34" charset="0"/>
              <a:sym typeface="Times New Roman"/>
            </a:endParaRPr>
          </a:p>
          <a:p>
            <a:pPr marL="107950" lvl="0">
              <a:buClr>
                <a:srgbClr val="134F5C"/>
              </a:buClr>
              <a:buSzPts val="1900"/>
            </a:pP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https://spring.io/</a:t>
            </a:r>
          </a:p>
          <a:p>
            <a:pPr marL="107950" lvl="0">
              <a:buClr>
                <a:srgbClr val="134F5C"/>
              </a:buClr>
              <a:buSzPts val="1900"/>
            </a:pP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https://docs.spring.io/spring-boot/docs/current/reference/html/</a:t>
            </a:r>
            <a:endParaRPr sz="1600" b="1" dirty="0">
              <a:solidFill>
                <a:schemeClr val="accent3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9" name="Google Shape;289;g22c6ede28d0_0_0"/>
          <p:cNvSpPr txBox="1"/>
          <p:nvPr/>
        </p:nvSpPr>
        <p:spPr>
          <a:xfrm>
            <a:off x="1627200" y="1739688"/>
            <a:ext cx="16660800" cy="283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1" dirty="0" err="1">
                <a:solidFill>
                  <a:srgbClr val="E06666"/>
                </a:solidFill>
                <a:latin typeface="Calibri"/>
                <a:ea typeface="Calibri"/>
                <a:cs typeface="Calibri"/>
                <a:sym typeface="Calibri"/>
              </a:rPr>
              <a:t>Nhóm</a:t>
            </a:r>
            <a:r>
              <a:rPr lang="en-US" sz="8000" b="1" dirty="0">
                <a:solidFill>
                  <a:srgbClr val="E06666"/>
                </a:solidFill>
                <a:latin typeface="Calibri"/>
                <a:ea typeface="Calibri"/>
                <a:cs typeface="Calibri"/>
                <a:sym typeface="Calibri"/>
              </a:rPr>
              <a:t> RUUD GULLIT</a:t>
            </a:r>
            <a:endParaRPr sz="8000" b="1" dirty="0">
              <a:solidFill>
                <a:srgbClr val="E0666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1" dirty="0" err="1">
                <a:solidFill>
                  <a:srgbClr val="E06666"/>
                </a:solidFill>
                <a:latin typeface="Calibri"/>
                <a:ea typeface="Calibri"/>
                <a:cs typeface="Calibri"/>
                <a:sym typeface="Calibri"/>
              </a:rPr>
              <a:t>Cảm</a:t>
            </a:r>
            <a:r>
              <a:rPr lang="en-US" sz="8000" b="1" dirty="0">
                <a:solidFill>
                  <a:srgbClr val="E06666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8000" b="1" dirty="0" err="1">
                <a:solidFill>
                  <a:srgbClr val="E06666"/>
                </a:solidFill>
                <a:latin typeface="Calibri"/>
                <a:ea typeface="Calibri"/>
                <a:cs typeface="Calibri"/>
                <a:sym typeface="Calibri"/>
              </a:rPr>
              <a:t>ơn</a:t>
            </a:r>
            <a:r>
              <a:rPr lang="en-US" sz="8000" b="1" dirty="0">
                <a:solidFill>
                  <a:srgbClr val="E06666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8000" b="1" dirty="0" err="1">
                <a:solidFill>
                  <a:srgbClr val="E06666"/>
                </a:solidFill>
                <a:latin typeface="Calibri"/>
                <a:ea typeface="Calibri"/>
                <a:cs typeface="Calibri"/>
                <a:sym typeface="Calibri"/>
              </a:rPr>
              <a:t>mọi</a:t>
            </a:r>
            <a:r>
              <a:rPr lang="en-US" sz="8000" b="1" dirty="0">
                <a:solidFill>
                  <a:srgbClr val="E06666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8000" b="1" dirty="0" err="1">
                <a:solidFill>
                  <a:srgbClr val="E06666"/>
                </a:solidFill>
                <a:latin typeface="Calibri"/>
                <a:ea typeface="Calibri"/>
                <a:cs typeface="Calibri"/>
                <a:sym typeface="Calibri"/>
              </a:rPr>
              <a:t>người</a:t>
            </a:r>
            <a:r>
              <a:rPr lang="en-US" sz="8000" b="1" dirty="0">
                <a:solidFill>
                  <a:srgbClr val="E06666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8000" b="1" dirty="0" err="1">
                <a:solidFill>
                  <a:srgbClr val="E06666"/>
                </a:solidFill>
                <a:latin typeface="Calibri"/>
                <a:ea typeface="Calibri"/>
                <a:cs typeface="Calibri"/>
                <a:sym typeface="Calibri"/>
              </a:rPr>
              <a:t>đã</a:t>
            </a:r>
            <a:r>
              <a:rPr lang="en-US" sz="8000" b="1" dirty="0">
                <a:solidFill>
                  <a:srgbClr val="E06666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8000" b="1" dirty="0" err="1">
                <a:solidFill>
                  <a:srgbClr val="E06666"/>
                </a:solidFill>
                <a:latin typeface="Calibri"/>
                <a:ea typeface="Calibri"/>
                <a:cs typeface="Calibri"/>
                <a:sym typeface="Calibri"/>
              </a:rPr>
              <a:t>lắng</a:t>
            </a:r>
            <a:r>
              <a:rPr lang="en-US" sz="8000" b="1" dirty="0">
                <a:solidFill>
                  <a:srgbClr val="E06666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8000" b="1" dirty="0" err="1">
                <a:solidFill>
                  <a:srgbClr val="E06666"/>
                </a:solidFill>
                <a:latin typeface="Calibri"/>
                <a:ea typeface="Calibri"/>
                <a:cs typeface="Calibri"/>
                <a:sym typeface="Calibri"/>
              </a:rPr>
              <a:t>nghe</a:t>
            </a:r>
            <a:r>
              <a:rPr lang="en-US" sz="8000" b="1" dirty="0">
                <a:solidFill>
                  <a:srgbClr val="E06666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8000" b="1" dirty="0">
              <a:solidFill>
                <a:srgbClr val="E066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0" name="Google Shape;290;g22c6ede28d0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58625" y="5386104"/>
            <a:ext cx="3456971" cy="3456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g22c6ede28d0_0_0"/>
          <p:cNvPicPr preferRelativeResize="0"/>
          <p:nvPr/>
        </p:nvPicPr>
        <p:blipFill rotWithShape="1">
          <a:blip r:embed="rId4">
            <a:alphaModFix/>
          </a:blip>
          <a:srcRect l="-158" t="3545" r="7108" b="42399"/>
          <a:stretch/>
        </p:blipFill>
        <p:spPr>
          <a:xfrm>
            <a:off x="4885225" y="6911450"/>
            <a:ext cx="1924500" cy="2464200"/>
          </a:xfrm>
          <a:prstGeom prst="cloudCallout">
            <a:avLst>
              <a:gd name="adj1" fmla="val -20833"/>
              <a:gd name="adj2" fmla="val 62500"/>
            </a:avLst>
          </a:prstGeom>
          <a:noFill/>
          <a:ln>
            <a:noFill/>
          </a:ln>
        </p:spPr>
      </p:pic>
      <p:sp>
        <p:nvSpPr>
          <p:cNvPr id="2" name="Google Shape;157;p19">
            <a:extLst>
              <a:ext uri="{FF2B5EF4-FFF2-40B4-BE49-F238E27FC236}">
                <a16:creationId xmlns:a16="http://schemas.microsoft.com/office/drawing/2014/main" id="{DC56C9B9-4246-C7E8-7D89-5E0B3DDCD5A6}"/>
              </a:ext>
            </a:extLst>
          </p:cNvPr>
          <p:cNvSpPr txBox="1">
            <a:spLocks noGrp="1"/>
          </p:cNvSpPr>
          <p:nvPr>
            <p:ph type="sldNum" sz="quarter" idx="12"/>
          </p:nvPr>
        </p:nvSpPr>
        <p:spPr>
          <a:xfrm>
            <a:off x="16995228" y="9653304"/>
            <a:ext cx="11279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>
                <a:solidFill>
                  <a:schemeClr val="tx1"/>
                </a:solidFill>
              </a:rPr>
              <a:t>59</a:t>
            </a:fld>
            <a:endParaRPr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84975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177;p21"/>
          <p:cNvPicPr preferRelativeResize="0"/>
          <p:nvPr/>
        </p:nvPicPr>
        <p:blipFill rotWithShape="1">
          <a:blip r:embed="rId3">
            <a:alphaModFix/>
          </a:blip>
          <a:srcRect r="-633" b="978"/>
          <a:stretch/>
        </p:blipFill>
        <p:spPr>
          <a:xfrm>
            <a:off x="16197943" y="0"/>
            <a:ext cx="2090057" cy="2112742"/>
          </a:xfrm>
          <a:prstGeom prst="ellipse">
            <a:avLst/>
          </a:prstGeom>
          <a:ln w="3175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CF33B7B-DCC7-69C9-37EE-C1B07163E4EB}"/>
              </a:ext>
            </a:extLst>
          </p:cNvPr>
          <p:cNvSpPr/>
          <p:nvPr/>
        </p:nvSpPr>
        <p:spPr>
          <a:xfrm>
            <a:off x="5369169" y="562708"/>
            <a:ext cx="6142893" cy="91525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1" name="Google Shape;174;p21">
            <a:extLst>
              <a:ext uri="{FF2B5EF4-FFF2-40B4-BE49-F238E27FC236}">
                <a16:creationId xmlns:a16="http://schemas.microsoft.com/office/drawing/2014/main" id="{8EB417F2-BE66-38A7-72BD-F5FE25F33856}"/>
              </a:ext>
            </a:extLst>
          </p:cNvPr>
          <p:cNvSpPr txBox="1"/>
          <p:nvPr/>
        </p:nvSpPr>
        <p:spPr>
          <a:xfrm>
            <a:off x="4081581" y="278361"/>
            <a:ext cx="9140100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60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II.QUẢN LÍ DỰ ÁN</a:t>
            </a:r>
            <a:endParaRPr sz="6000" b="1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18" name="Google Shape;174;p21">
            <a:extLst>
              <a:ext uri="{FF2B5EF4-FFF2-40B4-BE49-F238E27FC236}">
                <a16:creationId xmlns:a16="http://schemas.microsoft.com/office/drawing/2014/main" id="{3F0760A6-3220-67CC-DBA1-968681CE56C2}"/>
              </a:ext>
            </a:extLst>
          </p:cNvPr>
          <p:cNvSpPr txBox="1"/>
          <p:nvPr/>
        </p:nvSpPr>
        <p:spPr>
          <a:xfrm>
            <a:off x="1598238" y="1304847"/>
            <a:ext cx="6775741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4000" b="1" dirty="0">
                <a:solidFill>
                  <a:srgbClr val="008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2. Quản lí rủi ro- định tính</a:t>
            </a:r>
            <a:endParaRPr sz="4000" b="1" dirty="0">
              <a:solidFill>
                <a:srgbClr val="008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526392DE-0A4C-6A2D-861C-3AE56B599B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4374869"/>
              </p:ext>
            </p:extLst>
          </p:nvPr>
        </p:nvGraphicFramePr>
        <p:xfrm>
          <a:off x="824515" y="2262772"/>
          <a:ext cx="16642870" cy="7461521"/>
        </p:xfrm>
        <a:graphic>
          <a:graphicData uri="http://schemas.openxmlformats.org/drawingml/2006/table">
            <a:tbl>
              <a:tblPr/>
              <a:tblGrid>
                <a:gridCol w="4224079">
                  <a:extLst>
                    <a:ext uri="{9D8B030D-6E8A-4147-A177-3AD203B41FA5}">
                      <a16:colId xmlns:a16="http://schemas.microsoft.com/office/drawing/2014/main" val="2097667517"/>
                    </a:ext>
                  </a:extLst>
                </a:gridCol>
                <a:gridCol w="4195917">
                  <a:extLst>
                    <a:ext uri="{9D8B030D-6E8A-4147-A177-3AD203B41FA5}">
                      <a16:colId xmlns:a16="http://schemas.microsoft.com/office/drawing/2014/main" val="2360331421"/>
                    </a:ext>
                  </a:extLst>
                </a:gridCol>
                <a:gridCol w="4224079">
                  <a:extLst>
                    <a:ext uri="{9D8B030D-6E8A-4147-A177-3AD203B41FA5}">
                      <a16:colId xmlns:a16="http://schemas.microsoft.com/office/drawing/2014/main" val="3680736200"/>
                    </a:ext>
                  </a:extLst>
                </a:gridCol>
                <a:gridCol w="3998795">
                  <a:extLst>
                    <a:ext uri="{9D8B030D-6E8A-4147-A177-3AD203B41FA5}">
                      <a16:colId xmlns:a16="http://schemas.microsoft.com/office/drawing/2014/main" val="2656336469"/>
                    </a:ext>
                  </a:extLst>
                </a:gridCol>
              </a:tblGrid>
              <a:tr h="960219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vi-VN" sz="2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Rủi ro</a:t>
                      </a:r>
                      <a:endParaRPr lang="vi-VN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vi-VN" sz="2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Xác suất(1-10)</a:t>
                      </a:r>
                      <a:endParaRPr lang="vi-VN" sz="2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vi-VN" sz="2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Tác động(1-10)</a:t>
                      </a:r>
                      <a:endParaRPr lang="vi-VN" sz="2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vi-VN" sz="2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Độ ưu tiên</a:t>
                      </a:r>
                      <a:endParaRPr lang="vi-VN" sz="2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4506775"/>
                  </a:ext>
                </a:extLst>
              </a:tr>
              <a:tr h="960219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vi-VN" sz="2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Thiếu người có khả năng</a:t>
                      </a:r>
                      <a:endParaRPr lang="vi-VN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vi-VN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  <a:endParaRPr lang="vi-VN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vi-VN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  <a:endParaRPr lang="vi-VN" sz="2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vi-VN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25</a:t>
                      </a:r>
                      <a:endParaRPr lang="vi-VN" sz="2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2817765"/>
                  </a:ext>
                </a:extLst>
              </a:tr>
              <a:tr h="960219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vi-VN" sz="2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Lịch biểu quá căng</a:t>
                      </a:r>
                      <a:endParaRPr lang="vi-VN" sz="2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vi-VN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  <a:endParaRPr lang="vi-VN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vi-VN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  <a:endParaRPr lang="vi-VN" sz="2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vi-VN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80</a:t>
                      </a:r>
                      <a:endParaRPr lang="vi-VN" sz="2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7111712"/>
                  </a:ext>
                </a:extLst>
              </a:tr>
              <a:tr h="960219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vi-VN" sz="2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Thay đổi yêu cầu liên tục</a:t>
                      </a:r>
                      <a:endParaRPr lang="vi-VN" sz="2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vi-VN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  <a:endParaRPr lang="vi-VN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vi-VN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  <a:endParaRPr lang="vi-VN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vi-VN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60</a:t>
                      </a:r>
                      <a:endParaRPr lang="vi-VN" sz="2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0385887"/>
                  </a:ext>
                </a:extLst>
              </a:tr>
              <a:tr h="1330213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vi-VN" sz="2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Thiếu kinh nghiệm quản lý</a:t>
                      </a:r>
                      <a:endParaRPr lang="vi-VN" sz="2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vi-VN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  <a:endParaRPr lang="vi-VN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vi-VN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  <a:endParaRPr lang="vi-VN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vi-VN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72</a:t>
                      </a:r>
                      <a:endParaRPr lang="vi-VN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00845789"/>
                  </a:ext>
                </a:extLst>
              </a:tr>
              <a:tr h="1330213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vi-VN" sz="2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Chưa quen với công cụ mới</a:t>
                      </a:r>
                      <a:endParaRPr lang="vi-VN" sz="2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vi-VN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lang="vi-VN" sz="2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vi-VN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  <a:endParaRPr lang="vi-VN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vi-VN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  <a:endParaRPr lang="vi-VN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2837870"/>
                  </a:ext>
                </a:extLst>
              </a:tr>
              <a:tr h="960219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vi-VN" sz="2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Thiếu tài liệu tham khảo</a:t>
                      </a:r>
                      <a:endParaRPr lang="vi-VN" sz="2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vi-VN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  <a:endParaRPr lang="vi-VN" sz="2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vi-VN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lang="vi-VN" sz="2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vi-VN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  <a:endParaRPr lang="vi-VN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24276016"/>
                  </a:ext>
                </a:extLst>
              </a:tr>
            </a:tbl>
          </a:graphicData>
        </a:graphic>
      </p:graphicFrame>
      <p:sp>
        <p:nvSpPr>
          <p:cNvPr id="3" name="Google Shape;157;p19">
            <a:extLst>
              <a:ext uri="{FF2B5EF4-FFF2-40B4-BE49-F238E27FC236}">
                <a16:creationId xmlns:a16="http://schemas.microsoft.com/office/drawing/2014/main" id="{74205B37-9F73-421F-79F0-257CCC1E8AA0}"/>
              </a:ext>
            </a:extLst>
          </p:cNvPr>
          <p:cNvSpPr txBox="1">
            <a:spLocks noGrp="1"/>
          </p:cNvSpPr>
          <p:nvPr>
            <p:ph type="sldNum" sz="quarter" idx="12"/>
          </p:nvPr>
        </p:nvSpPr>
        <p:spPr>
          <a:xfrm>
            <a:off x="16995228" y="9653304"/>
            <a:ext cx="11279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/>
              <a:t>6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69989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177;p21"/>
          <p:cNvPicPr preferRelativeResize="0"/>
          <p:nvPr/>
        </p:nvPicPr>
        <p:blipFill rotWithShape="1">
          <a:blip r:embed="rId3">
            <a:alphaModFix/>
          </a:blip>
          <a:srcRect r="-633" b="978"/>
          <a:stretch/>
        </p:blipFill>
        <p:spPr>
          <a:xfrm>
            <a:off x="16197943" y="0"/>
            <a:ext cx="2090057" cy="2112742"/>
          </a:xfrm>
          <a:prstGeom prst="ellipse">
            <a:avLst/>
          </a:prstGeom>
          <a:ln w="3175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CF33B7B-DCC7-69C9-37EE-C1B07163E4EB}"/>
              </a:ext>
            </a:extLst>
          </p:cNvPr>
          <p:cNvSpPr/>
          <p:nvPr/>
        </p:nvSpPr>
        <p:spPr>
          <a:xfrm>
            <a:off x="5369169" y="562708"/>
            <a:ext cx="6142893" cy="91525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1" name="Google Shape;174;p21">
            <a:extLst>
              <a:ext uri="{FF2B5EF4-FFF2-40B4-BE49-F238E27FC236}">
                <a16:creationId xmlns:a16="http://schemas.microsoft.com/office/drawing/2014/main" id="{8EB417F2-BE66-38A7-72BD-F5FE25F33856}"/>
              </a:ext>
            </a:extLst>
          </p:cNvPr>
          <p:cNvSpPr txBox="1"/>
          <p:nvPr/>
        </p:nvSpPr>
        <p:spPr>
          <a:xfrm>
            <a:off x="4081581" y="278361"/>
            <a:ext cx="9140100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60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II.QUẢN LÍ DỰ ÁN</a:t>
            </a:r>
          </a:p>
        </p:txBody>
      </p:sp>
      <p:sp>
        <p:nvSpPr>
          <p:cNvPr id="18" name="Google Shape;174;p21">
            <a:extLst>
              <a:ext uri="{FF2B5EF4-FFF2-40B4-BE49-F238E27FC236}">
                <a16:creationId xmlns:a16="http://schemas.microsoft.com/office/drawing/2014/main" id="{3F0760A6-3220-67CC-DBA1-968681CE56C2}"/>
              </a:ext>
            </a:extLst>
          </p:cNvPr>
          <p:cNvSpPr txBox="1"/>
          <p:nvPr/>
        </p:nvSpPr>
        <p:spPr>
          <a:xfrm>
            <a:off x="1899134" y="1347518"/>
            <a:ext cx="6739539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4000" b="1" dirty="0">
                <a:solidFill>
                  <a:srgbClr val="008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3. Quản lí rủi ro- định lượng</a:t>
            </a:r>
            <a:endParaRPr sz="4000" b="1" dirty="0">
              <a:solidFill>
                <a:srgbClr val="008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CB0DA77A-18D9-2B11-291E-282EE192A6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9135" y="2217793"/>
            <a:ext cx="14791174" cy="7465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157;p19">
            <a:extLst>
              <a:ext uri="{FF2B5EF4-FFF2-40B4-BE49-F238E27FC236}">
                <a16:creationId xmlns:a16="http://schemas.microsoft.com/office/drawing/2014/main" id="{5545318E-3EE4-BEDB-5D11-A96DA107F8B9}"/>
              </a:ext>
            </a:extLst>
          </p:cNvPr>
          <p:cNvSpPr txBox="1">
            <a:spLocks noGrp="1"/>
          </p:cNvSpPr>
          <p:nvPr>
            <p:ph type="sldNum" sz="quarter" idx="12"/>
          </p:nvPr>
        </p:nvSpPr>
        <p:spPr>
          <a:xfrm>
            <a:off x="16995228" y="9653304"/>
            <a:ext cx="11279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/>
              <a:t>7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63120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177;p21"/>
          <p:cNvPicPr preferRelativeResize="0"/>
          <p:nvPr/>
        </p:nvPicPr>
        <p:blipFill rotWithShape="1">
          <a:blip r:embed="rId3">
            <a:alphaModFix/>
          </a:blip>
          <a:srcRect r="-633" b="978"/>
          <a:stretch/>
        </p:blipFill>
        <p:spPr>
          <a:xfrm>
            <a:off x="15975204" y="-424961"/>
            <a:ext cx="2090057" cy="2112742"/>
          </a:xfrm>
          <a:prstGeom prst="ellipse">
            <a:avLst/>
          </a:prstGeom>
          <a:ln w="3175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CF33B7B-DCC7-69C9-37EE-C1B07163E4EB}"/>
              </a:ext>
            </a:extLst>
          </p:cNvPr>
          <p:cNvSpPr/>
          <p:nvPr/>
        </p:nvSpPr>
        <p:spPr>
          <a:xfrm>
            <a:off x="5146430" y="137747"/>
            <a:ext cx="6142893" cy="91525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1" name="Google Shape;174;p21">
            <a:extLst>
              <a:ext uri="{FF2B5EF4-FFF2-40B4-BE49-F238E27FC236}">
                <a16:creationId xmlns:a16="http://schemas.microsoft.com/office/drawing/2014/main" id="{8EB417F2-BE66-38A7-72BD-F5FE25F33856}"/>
              </a:ext>
            </a:extLst>
          </p:cNvPr>
          <p:cNvSpPr txBox="1"/>
          <p:nvPr/>
        </p:nvSpPr>
        <p:spPr>
          <a:xfrm>
            <a:off x="3647826" y="135670"/>
            <a:ext cx="9140100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6000" b="1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II.QUẢN LÍ DỰ ÁN</a:t>
            </a:r>
            <a:endParaRPr sz="6000" b="1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18" name="Google Shape;174;p21">
            <a:extLst>
              <a:ext uri="{FF2B5EF4-FFF2-40B4-BE49-F238E27FC236}">
                <a16:creationId xmlns:a16="http://schemas.microsoft.com/office/drawing/2014/main" id="{3F0760A6-3220-67CC-DBA1-968681CE56C2}"/>
              </a:ext>
            </a:extLst>
          </p:cNvPr>
          <p:cNvSpPr txBox="1"/>
          <p:nvPr/>
        </p:nvSpPr>
        <p:spPr>
          <a:xfrm>
            <a:off x="1914761" y="1163640"/>
            <a:ext cx="5670069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4000" b="1" dirty="0">
                <a:solidFill>
                  <a:srgbClr val="008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4. Lập kế hoạch đối phó</a:t>
            </a:r>
            <a:endParaRPr sz="4000" b="1" dirty="0">
              <a:solidFill>
                <a:srgbClr val="008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56052821-0578-0FB1-FB18-8A041FFF07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5859049"/>
              </p:ext>
            </p:extLst>
          </p:nvPr>
        </p:nvGraphicFramePr>
        <p:xfrm>
          <a:off x="2261936" y="1901119"/>
          <a:ext cx="14293517" cy="8385881"/>
        </p:xfrm>
        <a:graphic>
          <a:graphicData uri="http://schemas.openxmlformats.org/drawingml/2006/table">
            <a:tbl>
              <a:tblPr/>
              <a:tblGrid>
                <a:gridCol w="2219799">
                  <a:extLst>
                    <a:ext uri="{9D8B030D-6E8A-4147-A177-3AD203B41FA5}">
                      <a16:colId xmlns:a16="http://schemas.microsoft.com/office/drawing/2014/main" val="130534431"/>
                    </a:ext>
                  </a:extLst>
                </a:gridCol>
                <a:gridCol w="1956060">
                  <a:extLst>
                    <a:ext uri="{9D8B030D-6E8A-4147-A177-3AD203B41FA5}">
                      <a16:colId xmlns:a16="http://schemas.microsoft.com/office/drawing/2014/main" val="1062047460"/>
                    </a:ext>
                  </a:extLst>
                </a:gridCol>
                <a:gridCol w="2461559">
                  <a:extLst>
                    <a:ext uri="{9D8B030D-6E8A-4147-A177-3AD203B41FA5}">
                      <a16:colId xmlns:a16="http://schemas.microsoft.com/office/drawing/2014/main" val="128427269"/>
                    </a:ext>
                  </a:extLst>
                </a:gridCol>
                <a:gridCol w="2725297">
                  <a:extLst>
                    <a:ext uri="{9D8B030D-6E8A-4147-A177-3AD203B41FA5}">
                      <a16:colId xmlns:a16="http://schemas.microsoft.com/office/drawing/2014/main" val="3449246528"/>
                    </a:ext>
                  </a:extLst>
                </a:gridCol>
                <a:gridCol w="3516514">
                  <a:extLst>
                    <a:ext uri="{9D8B030D-6E8A-4147-A177-3AD203B41FA5}">
                      <a16:colId xmlns:a16="http://schemas.microsoft.com/office/drawing/2014/main" val="2226740322"/>
                    </a:ext>
                  </a:extLst>
                </a:gridCol>
                <a:gridCol w="1414288">
                  <a:extLst>
                    <a:ext uri="{9D8B030D-6E8A-4147-A177-3AD203B41FA5}">
                      <a16:colId xmlns:a16="http://schemas.microsoft.com/office/drawing/2014/main" val="255890158"/>
                    </a:ext>
                  </a:extLst>
                </a:gridCol>
              </a:tblGrid>
              <a:tr h="571775">
                <a:tc gridSpan="4">
                  <a:txBody>
                    <a:bodyPr/>
                    <a:lstStyle/>
                    <a:p>
                      <a:pPr rtl="0" fontAlgn="t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vi-VN" sz="3000" b="1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Bảng kế hoạch đối phó rủi ro</a:t>
                      </a:r>
                      <a:endParaRPr lang="vi-VN" sz="3000" baseline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1828" marR="51828" marT="51828" marB="5182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vi-V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vi-V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vi-V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rtl="0" fontAlgn="t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vi-VN" sz="3000" b="0" i="0" u="none" strike="noStrike" baseline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Ngày 14/5/2023</a:t>
                      </a:r>
                      <a:endParaRPr lang="vi-VN" sz="3000" baseline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1828" marR="51828" marT="51828" marB="5182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vi-V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9865798"/>
                  </a:ext>
                </a:extLst>
              </a:tr>
              <a:tr h="1048235">
                <a:tc gridSpan="2">
                  <a:txBody>
                    <a:bodyPr/>
                    <a:lstStyle/>
                    <a:p>
                      <a:pPr rtl="0" fontAlgn="t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vi-VN" sz="3000" b="1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Độ ưu tiên </a:t>
                      </a:r>
                      <a:r>
                        <a:rPr lang="vi-VN" sz="3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  <a:endParaRPr lang="vi-VN" sz="3000" baseline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1828" marR="51828" marT="51828" marB="5182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vi-V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rtl="0" fontAlgn="t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vi-VN" sz="3000" b="1" i="0" u="none" strike="noStrike" baseline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Tần suất  </a:t>
                      </a:r>
                      <a:r>
                        <a:rPr lang="vi-VN" sz="3000" b="0" i="0" u="none" strike="noStrike" baseline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  <a:endParaRPr lang="vi-VN" sz="3000" baseline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1828" marR="51828" marT="51828" marB="5182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vi-V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vi-VN" sz="3000" b="1" i="0" u="none" strike="noStrike" baseline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Mức tác hại </a:t>
                      </a:r>
                      <a:r>
                        <a:rPr lang="vi-VN" sz="3000" b="0" i="0" u="none" strike="noStrike" baseline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25</a:t>
                      </a:r>
                      <a:endParaRPr lang="vi-VN" sz="3000" baseline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1828" marR="51828" marT="51828" marB="5182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vi-VN" sz="3000">
                          <a:effectLst/>
                        </a:rPr>
                      </a:br>
                      <a:endParaRPr lang="vi-VN" sz="3000">
                        <a:effectLst/>
                      </a:endParaRPr>
                    </a:p>
                  </a:txBody>
                  <a:tcPr marL="51828" marR="51828" marT="51828" marB="5182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34023855"/>
                  </a:ext>
                </a:extLst>
              </a:tr>
              <a:tr h="1048235">
                <a:tc>
                  <a:txBody>
                    <a:bodyPr/>
                    <a:lstStyle/>
                    <a:p>
                      <a:pPr rtl="0" fontAlgn="t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vi-VN" sz="3000" b="1" i="0" u="none" strike="noStrike" baseline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Rủi ro</a:t>
                      </a:r>
                      <a:endParaRPr lang="vi-VN" sz="3000" baseline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1828" marR="51828" marT="51828" marB="5182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rtl="0" fontAlgn="t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vi-VN" sz="3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   </a:t>
                      </a:r>
                      <a:r>
                        <a:rPr lang="vi-VN" sz="3000" b="1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Thiếu người có khả năng</a:t>
                      </a:r>
                      <a:endParaRPr lang="vi-VN" sz="3000" baseline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1828" marR="51828" marT="51828" marB="5182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vi-V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vi-V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vi-V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vi-VN" sz="3000">
                          <a:effectLst/>
                        </a:rPr>
                      </a:br>
                      <a:endParaRPr lang="vi-VN" sz="3000">
                        <a:effectLst/>
                      </a:endParaRPr>
                    </a:p>
                  </a:txBody>
                  <a:tcPr marL="51828" marR="51828" marT="51828" marB="5182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0595756"/>
                  </a:ext>
                </a:extLst>
              </a:tr>
              <a:tr h="1048235">
                <a:tc>
                  <a:txBody>
                    <a:bodyPr/>
                    <a:lstStyle/>
                    <a:p>
                      <a:pPr rtl="0" fontAlgn="t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vi-VN" sz="3000" b="1" i="0" u="none" strike="noStrike" baseline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Chiến lược</a:t>
                      </a:r>
                      <a:endParaRPr lang="vi-VN" sz="3000" baseline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1828" marR="51828" marT="51828" marB="5182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algn="just"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vi-VN" sz="3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Nên phân chia thành viên trong nhóm học hỏi nâng cấp về phần đó</a:t>
                      </a:r>
                    </a:p>
                  </a:txBody>
                  <a:tcPr marL="51828" marR="51828" marT="51828" marB="5182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vi-V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vi-V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vi-V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vi-VN" sz="3000">
                          <a:effectLst/>
                        </a:rPr>
                      </a:br>
                      <a:endParaRPr lang="vi-VN" sz="3000">
                        <a:effectLst/>
                      </a:endParaRPr>
                    </a:p>
                  </a:txBody>
                  <a:tcPr marL="51828" marR="51828" marT="51828" marB="5182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14697254"/>
                  </a:ext>
                </a:extLst>
              </a:tr>
              <a:tr h="1524696">
                <a:tc>
                  <a:txBody>
                    <a:bodyPr/>
                    <a:lstStyle/>
                    <a:p>
                      <a:pPr rtl="0" fontAlgn="t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vi-VN" sz="3000" b="1" i="0" u="none" strike="noStrike" baseline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Cách tiếp cận</a:t>
                      </a:r>
                      <a:endParaRPr lang="vi-VN" sz="3000" baseline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1828" marR="51828" marT="51828" marB="5182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marL="342900"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3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1. Xây dựng các nhóm đi học hỏi</a:t>
                      </a:r>
                      <a:endParaRPr lang="vi-VN" sz="3000" baseline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342900"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3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2. Khai thác rõ ràng vấn đề</a:t>
                      </a:r>
                      <a:endParaRPr lang="vi-VN" sz="3000" baseline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342900"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3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3. Liên kết nhóm tốt để hỗ trợ nhau giải quyết</a:t>
                      </a:r>
                      <a:endParaRPr lang="vi-VN" sz="3000" baseline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1828" marR="51828" marT="51828" marB="5182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vi-V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vi-V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vi-V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vi-VN" sz="3000" dirty="0">
                          <a:effectLst/>
                        </a:rPr>
                      </a:br>
                      <a:endParaRPr lang="vi-VN" sz="3000" dirty="0">
                        <a:effectLst/>
                      </a:endParaRPr>
                    </a:p>
                  </a:txBody>
                  <a:tcPr marL="51828" marR="51828" marT="51828" marB="5182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0531592"/>
                  </a:ext>
                </a:extLst>
              </a:tr>
              <a:tr h="1048235">
                <a:tc>
                  <a:txBody>
                    <a:bodyPr/>
                    <a:lstStyle/>
                    <a:p>
                      <a:pPr rtl="0" fontAlgn="t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vi-VN" sz="3000" b="1" i="0" u="none" strike="noStrike" baseline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Trách nhiệm</a:t>
                      </a:r>
                      <a:endParaRPr lang="vi-VN" sz="3000" baseline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1828" marR="51828" marT="51828" marB="5182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lstStyle/>
                    <a:p>
                      <a:pPr algn="just"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vi-VN" sz="3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·       Cả nhóm : Nâng cấp kiến thức kĩ năng về vấn đề để giải quyết</a:t>
                      </a:r>
                      <a:endParaRPr lang="vi-VN" sz="3000" baseline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1828" marR="51828" marT="51828" marB="5182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vi-V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vi-V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vi-V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vi-V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3613681"/>
                  </a:ext>
                </a:extLst>
              </a:tr>
              <a:tr h="1048235">
                <a:tc rowSpan="2">
                  <a:txBody>
                    <a:bodyPr/>
                    <a:lstStyle/>
                    <a:p>
                      <a:pPr rtl="0" fontAlgn="t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vi-VN" sz="3000" b="0" i="0" u="none" strike="noStrike" baseline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Người lập bảng</a:t>
                      </a:r>
                      <a:endParaRPr lang="vi-VN" sz="3000" baseline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1828" marR="51828" marT="51828" marB="5182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rtl="0" fontAlgn="t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vi-VN" sz="3000" b="0" i="0" u="none" strike="noStrike" baseline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Ngày lập bảng</a:t>
                      </a:r>
                      <a:endParaRPr lang="vi-VN" sz="3000" baseline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1828" marR="51828" marT="51828" marB="5182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vi-VN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rtl="0" fontAlgn="t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vi-VN" sz="3000" b="0" i="0" u="none" strike="noStrike" baseline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Người duyệt</a:t>
                      </a:r>
                      <a:endParaRPr lang="vi-VN" sz="3000" baseline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1828" marR="51828" marT="51828" marB="5182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vi-VN" sz="3000" b="0" i="0" u="none" strike="noStrike" baseline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Ngày duyệt</a:t>
                      </a:r>
                      <a:endParaRPr lang="vi-VN" sz="3000" baseline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1828" marR="51828" marT="51828" marB="5182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vi-VN" sz="3000">
                          <a:effectLst/>
                        </a:rPr>
                      </a:br>
                      <a:endParaRPr lang="vi-VN" sz="3000">
                        <a:effectLst/>
                      </a:endParaRPr>
                    </a:p>
                  </a:txBody>
                  <a:tcPr marL="51828" marR="51828" marT="51828" marB="5182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474670"/>
                  </a:ext>
                </a:extLst>
              </a:tr>
              <a:tr h="1048235">
                <a:tc vMerge="1">
                  <a:txBody>
                    <a:bodyPr/>
                    <a:lstStyle/>
                    <a:p>
                      <a:endParaRPr lang="vi-V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rtl="0" fontAlgn="t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vi-VN" sz="3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Kí tên</a:t>
                      </a:r>
                      <a:endParaRPr lang="vi-VN" sz="3000" baseline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1828" marR="51828" marT="51828" marB="5182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vi-V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vi-V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vi-VN" sz="3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Kí tên</a:t>
                      </a:r>
                      <a:endParaRPr lang="vi-VN" sz="3000" baseline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1828" marR="51828" marT="51828" marB="5182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vi-VN" sz="3000" dirty="0">
                          <a:effectLst/>
                        </a:rPr>
                      </a:br>
                      <a:endParaRPr lang="vi-VN" sz="3000" dirty="0">
                        <a:effectLst/>
                      </a:endParaRPr>
                    </a:p>
                  </a:txBody>
                  <a:tcPr marL="51828" marR="51828" marT="51828" marB="5182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06501331"/>
                  </a:ext>
                </a:extLst>
              </a:tr>
            </a:tbl>
          </a:graphicData>
        </a:graphic>
      </p:graphicFrame>
      <p:sp>
        <p:nvSpPr>
          <p:cNvPr id="2" name="Google Shape;157;p19">
            <a:extLst>
              <a:ext uri="{FF2B5EF4-FFF2-40B4-BE49-F238E27FC236}">
                <a16:creationId xmlns:a16="http://schemas.microsoft.com/office/drawing/2014/main" id="{B5DE40E2-1B97-A037-388F-E53B5523D9E7}"/>
              </a:ext>
            </a:extLst>
          </p:cNvPr>
          <p:cNvSpPr txBox="1">
            <a:spLocks noGrp="1"/>
          </p:cNvSpPr>
          <p:nvPr>
            <p:ph type="sldNum" sz="quarter" idx="12"/>
          </p:nvPr>
        </p:nvSpPr>
        <p:spPr>
          <a:xfrm>
            <a:off x="16995228" y="9653304"/>
            <a:ext cx="112790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/>
              <a:t>8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6110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1"/>
          <p:cNvSpPr txBox="1">
            <a:spLocks noGrp="1"/>
          </p:cNvSpPr>
          <p:nvPr>
            <p:ph type="sldNum" sz="quarter" idx="12"/>
          </p:nvPr>
        </p:nvSpPr>
        <p:spPr>
          <a:xfrm>
            <a:off x="16888379" y="9502829"/>
            <a:ext cx="1156634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/>
              <a:t>9</a:t>
            </a:fld>
            <a:endParaRPr/>
          </a:p>
        </p:txBody>
      </p:sp>
      <p:sp>
        <p:nvSpPr>
          <p:cNvPr id="174" name="Google Shape;174;p21"/>
          <p:cNvSpPr txBox="1"/>
          <p:nvPr/>
        </p:nvSpPr>
        <p:spPr>
          <a:xfrm>
            <a:off x="4429572" y="679070"/>
            <a:ext cx="9399958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6000" b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III.CÔNG CỤ SỬ DỤNG</a:t>
            </a:r>
            <a:endParaRPr sz="6000" b="1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pic>
        <p:nvPicPr>
          <p:cNvPr id="177" name="Google Shape;177;p21"/>
          <p:cNvPicPr preferRelativeResize="0"/>
          <p:nvPr/>
        </p:nvPicPr>
        <p:blipFill rotWithShape="1">
          <a:blip r:embed="rId3">
            <a:alphaModFix/>
          </a:blip>
          <a:srcRect r="-633" b="978"/>
          <a:stretch/>
        </p:blipFill>
        <p:spPr>
          <a:xfrm>
            <a:off x="16197943" y="0"/>
            <a:ext cx="2090057" cy="2112742"/>
          </a:xfrm>
          <a:prstGeom prst="ellipse">
            <a:avLst/>
          </a:prstGeom>
          <a:ln w="3175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" name="Rectangle 1"/>
          <p:cNvSpPr/>
          <p:nvPr/>
        </p:nvSpPr>
        <p:spPr>
          <a:xfrm>
            <a:off x="1716884" y="2112742"/>
            <a:ext cx="16085142" cy="881316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rtl="0">
              <a:spcBef>
                <a:spcPts val="1200"/>
              </a:spcBef>
              <a:spcAft>
                <a:spcPts val="1200"/>
              </a:spcAft>
            </a:pPr>
            <a:r>
              <a:rPr lang="vi-VN" sz="4000" b="0" i="0" u="none" strike="noStrike" dirty="0">
                <a:solidFill>
                  <a:srgbClr val="000000"/>
                </a:solidFill>
                <a:effectLst/>
                <a:latin typeface="+mj-lt"/>
              </a:rPr>
              <a:t>- </a:t>
            </a:r>
            <a:r>
              <a:rPr lang="vi-VN" sz="40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Hệ điều hành: Windows 10. </a:t>
            </a:r>
            <a:endParaRPr lang="vi-VN" sz="4000" b="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rtl="0">
              <a:spcBef>
                <a:spcPts val="1200"/>
              </a:spcBef>
              <a:spcAft>
                <a:spcPts val="1200"/>
              </a:spcAft>
            </a:pPr>
            <a:r>
              <a:rPr lang="vi-VN" sz="40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 Công cụ quản lý CSDL: SQL development </a:t>
            </a:r>
            <a:endParaRPr lang="vi-VN" sz="4000" b="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rtl="0">
              <a:spcBef>
                <a:spcPts val="1200"/>
              </a:spcBef>
              <a:spcAft>
                <a:spcPts val="1200"/>
              </a:spcAft>
            </a:pPr>
            <a:r>
              <a:rPr lang="vi-VN" sz="40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 Công cụ vẽ sơ đồ phân tích thiết kế: StarUML </a:t>
            </a:r>
            <a:endParaRPr lang="vi-VN" sz="4000" b="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rtl="0">
              <a:spcBef>
                <a:spcPts val="1200"/>
              </a:spcBef>
              <a:spcAft>
                <a:spcPts val="1200"/>
              </a:spcAft>
            </a:pPr>
            <a:r>
              <a:rPr lang="vi-VN" sz="40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 Công cụ quản lý mã nguồn: Github. </a:t>
            </a:r>
            <a:endParaRPr lang="vi-VN" sz="4000" b="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rtl="0">
              <a:spcBef>
                <a:spcPts val="1200"/>
              </a:spcBef>
              <a:spcAft>
                <a:spcPts val="1200"/>
              </a:spcAft>
            </a:pPr>
            <a:r>
              <a:rPr lang="vi-VN" sz="40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- Công cụ viết báo cáo : Word. </a:t>
            </a:r>
            <a:endParaRPr lang="vi-VN" sz="4000" b="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rtl="0">
              <a:spcBef>
                <a:spcPts val="1200"/>
              </a:spcBef>
              <a:spcAft>
                <a:spcPts val="1200"/>
              </a:spcAft>
            </a:pPr>
            <a:r>
              <a:rPr lang="vi-VN" sz="40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 Công cụ tạo website : google sites. </a:t>
            </a:r>
            <a:endParaRPr lang="vi-VN" sz="4000" b="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rtl="0">
              <a:spcBef>
                <a:spcPts val="1200"/>
              </a:spcBef>
              <a:spcAft>
                <a:spcPts val="1200"/>
              </a:spcAft>
            </a:pPr>
            <a:r>
              <a:rPr lang="vi-VN" sz="40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 Công cụ tổ chức các cuộc họp : google meet. </a:t>
            </a:r>
            <a:endParaRPr lang="vi-VN" sz="4000" b="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rtl="0">
              <a:spcBef>
                <a:spcPts val="1200"/>
              </a:spcBef>
              <a:spcAft>
                <a:spcPts val="1200"/>
              </a:spcAft>
            </a:pPr>
            <a:r>
              <a:rPr lang="vi-VN" sz="40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 Công cụ cố vấn hỗ trợ giải quyết , xử lý vấn đề : ChatGPT.</a:t>
            </a:r>
            <a:endParaRPr lang="vi-VN" sz="4000" b="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br>
              <a:rPr lang="vi-VN" sz="4000" dirty="0">
                <a:latin typeface="+mj-lt"/>
              </a:rPr>
            </a:br>
            <a:endParaRPr lang="en-US" sz="4000" dirty="0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9660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ustom 8">
      <a:dk1>
        <a:sysClr val="windowText" lastClr="000000"/>
      </a:dk1>
      <a:lt1>
        <a:sysClr val="window" lastClr="FFFFFF"/>
      </a:lt1>
      <a:dk2>
        <a:srgbClr val="2B5F27"/>
      </a:dk2>
      <a:lt2>
        <a:srgbClr val="D8FC68"/>
      </a:lt2>
      <a:accent1>
        <a:srgbClr val="DDC855"/>
      </a:accent1>
      <a:accent2>
        <a:srgbClr val="FCA03D"/>
      </a:accent2>
      <a:accent3>
        <a:srgbClr val="E36439"/>
      </a:accent3>
      <a:accent4>
        <a:srgbClr val="C2935B"/>
      </a:accent4>
      <a:accent5>
        <a:srgbClr val="88C25C"/>
      </a:accent5>
      <a:accent6>
        <a:srgbClr val="E4FC96"/>
      </a:accent6>
      <a:hlink>
        <a:srgbClr val="FFCE23"/>
      </a:hlink>
      <a:folHlink>
        <a:srgbClr val="FDEB86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88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82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97ECCC31-8429-4523-BE8D-8F09B7A4D4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591</TotalTime>
  <Words>2961</Words>
  <Application>Microsoft Office PowerPoint</Application>
  <PresentationFormat>Custom</PresentationFormat>
  <Paragraphs>449</Paragraphs>
  <Slides>59</Slides>
  <Notes>58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7" baseType="lpstr">
      <vt:lpstr>Arial</vt:lpstr>
      <vt:lpstr>Tw Cen MT</vt:lpstr>
      <vt:lpstr>Calibri</vt:lpstr>
      <vt:lpstr>Trebuchet MS</vt:lpstr>
      <vt:lpstr>Wingdings</vt:lpstr>
      <vt:lpstr>Symbol</vt:lpstr>
      <vt:lpstr>Times New Roman</vt:lpstr>
      <vt:lpstr>Circuit</vt:lpstr>
      <vt:lpstr>PowerPoint Presentation</vt:lpstr>
      <vt:lpstr>Ruud Gullit team</vt:lpstr>
      <vt:lpstr>TỔNG QUAN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Nguyễn Tiến Đạt</cp:lastModifiedBy>
  <cp:revision>51</cp:revision>
  <dcterms:modified xsi:type="dcterms:W3CDTF">2023-06-01T16:10:18Z</dcterms:modified>
</cp:coreProperties>
</file>